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PT Sans" panose="020B0503020203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nu51u5DIHvD06GH8NH6h3SZkk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9c1e80a31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9c1e80a31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29c1e80a31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c1e80a3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c1e80a31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29c1e80a31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9c1e80a31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9c1e80a315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29c1e80a315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c1e80a31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9c1e80a31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29c1e80a31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c1e80a315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9c1e80a315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29c1e80a315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9c1e80a315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9c1e80a315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g29c1e80a315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c1e80a315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9c1e80a315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29c1e80a315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c1e80a315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9c1e80a315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29c1e80a315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4A4E57"/>
                </a:solidFill>
                <a:latin typeface="PT Sans"/>
                <a:ea typeface="PT Sans"/>
                <a:cs typeface="PT Sans"/>
                <a:sym typeface="PT Sans"/>
              </a:rPr>
              <a:t>Miks ja millele peab sugupulli ostmisel tähelepanu pöörama ning miks peaks karjas kasutama puhtatõulist ja tõuraamatusse kantud sugupulli? </a:t>
            </a:r>
            <a:endParaRPr/>
          </a:p>
          <a:p>
            <a:pPr marL="0" lvl="0" indent="0" algn="l" rtl="0">
              <a:spcBef>
                <a:spcPts val="0"/>
              </a:spcBef>
              <a:spcAft>
                <a:spcPts val="0"/>
              </a:spcAft>
              <a:buNone/>
            </a:pPr>
            <a:endParaRPr b="0" i="0">
              <a:solidFill>
                <a:srgbClr val="4A4E57"/>
              </a:solidFill>
              <a:latin typeface="PT Sans"/>
              <a:ea typeface="PT Sans"/>
              <a:cs typeface="PT Sans"/>
              <a:sym typeface="PT Sans"/>
            </a:endParaRPr>
          </a:p>
          <a:p>
            <a:pPr marL="0" lvl="0" indent="0" algn="l" rtl="0">
              <a:spcBef>
                <a:spcPts val="0"/>
              </a:spcBef>
              <a:spcAft>
                <a:spcPts val="0"/>
              </a:spcAft>
              <a:buNone/>
            </a:pPr>
            <a:r>
              <a:rPr lang="en-US" b="0" i="0">
                <a:solidFill>
                  <a:srgbClr val="4A4E57"/>
                </a:solidFill>
                <a:latin typeface="PT Sans"/>
                <a:ea typeface="PT Sans"/>
                <a:cs typeface="PT Sans"/>
                <a:sym typeface="PT Sans"/>
              </a:rPr>
              <a:t>kuigi järglasele päranduvad mõlema vanema omadused vahekorras 50 : 50, siis lehm toob aastas vaid ühe vasika, sugupullil võib neid olla aga väga palju rohkem nii aastas kui tema eluajal kokku. Lehma väärtus karjas on pulli omast madalam, sest tema tütarde kaudu toimuv karja kvaliteedi muutus on põlvkondade vahetumise intervalli arvestades palju aeglasem. Hea sugupull võib karja oluliselt kiiremini parandada, halb pull aga hoopiski rikkuda. On tavapärane, et sündinud lehmvasikate hulgast valitakse ja jäetakse kasvama noorloomad ka oma karja täienduseks – seda enam tuleb vältida teadmata ja kontrollimata või isegi halbade omadustega sugupulli kasutamist. Pärilikkuse seisukohast on pull oluliselt tähtsam kui lehm ja just sel põhjusel keskendutakse järglaste geneetilise potentsiaali testimisel pullidele, mitte lehmadele.</a:t>
            </a:r>
            <a:endParaRPr/>
          </a:p>
          <a:p>
            <a:pPr marL="0" lvl="0" indent="0" algn="l" rtl="0">
              <a:spcBef>
                <a:spcPts val="0"/>
              </a:spcBef>
              <a:spcAft>
                <a:spcPts val="0"/>
              </a:spcAft>
              <a:buNone/>
            </a:pPr>
            <a:endParaRPr/>
          </a:p>
        </p:txBody>
      </p:sp>
      <p:sp>
        <p:nvSpPr>
          <p:cNvPr id="174" name="Google Shape;1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9c1e80a315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9c1e80a315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29c1e80a315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 võtmise tingimused - Pull ise 5. põlvkond ehk puhatõuline</a:t>
            </a:r>
            <a:endParaRPr/>
          </a:p>
        </p:txBody>
      </p:sp>
      <p:sp>
        <p:nvSpPr>
          <p:cNvPr id="181" name="Google Shape;1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
        <p:cNvGrpSpPr/>
        <p:nvPr/>
      </p:nvGrpSpPr>
      <p:grpSpPr>
        <a:xfrm>
          <a:off x="0" y="0"/>
          <a:ext cx="0" cy="0"/>
          <a:chOff x="0" y="0"/>
          <a:chExt cx="0" cy="0"/>
        </a:xfrm>
      </p:grpSpPr>
      <p:sp>
        <p:nvSpPr>
          <p:cNvPr id="43" name="Google Shape;43;p14"/>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45" name="Google Shape;45;p1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4"/>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3"/>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1" name="Google Shape;111;p2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3"/>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3"/>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4"/>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8" name="Google Shape;118;p24"/>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9" name="Google Shape;119;p2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4"/>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
        <p:nvSpPr>
          <p:cNvPr id="124" name="Google Shape;124;p2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5"/>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8" name="Google Shape;128;p2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5"/>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6"/>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5" name="Google Shape;135;p26"/>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6" name="Google Shape;136;p2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6"/>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26"/>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
        <p:nvSpPr>
          <p:cNvPr id="141" name="Google Shape;141;p26"/>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7"/>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27"/>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2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7"/>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8"/>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3" name="Google Shape;153;p2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9"/>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0" name="Google Shape;160;p2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52" name="Google Shape;52;p1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6"/>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59" name="Google Shape;59;p1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6"/>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6"/>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6" name="Google Shape;66;p17"/>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7" name="Google Shape;67;p1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4" name="Google Shape;74;p18"/>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5" name="Google Shape;75;p18"/>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6" name="Google Shape;76;p18"/>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7" name="Google Shape;77;p1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2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5" name="Google Shape;95;p21"/>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2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2"/>
          <p:cNvSpPr>
            <a:spLocks noGrp="1"/>
          </p:cNvSpPr>
          <p:nvPr>
            <p:ph type="pic" idx="2"/>
          </p:nvPr>
        </p:nvSpPr>
        <p:spPr>
          <a:xfrm>
            <a:off x="2589212" y="634965"/>
            <a:ext cx="8915400" cy="3854970"/>
          </a:xfrm>
          <a:prstGeom prst="rect">
            <a:avLst/>
          </a:prstGeom>
          <a:noFill/>
          <a:ln>
            <a:noFill/>
          </a:ln>
        </p:spPr>
      </p:sp>
      <p:sp>
        <p:nvSpPr>
          <p:cNvPr id="103" name="Google Shape;103;p22"/>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4" name="Google Shape;104;p2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2"/>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3"/>
          <p:cNvGrpSpPr/>
          <p:nvPr/>
        </p:nvGrpSpPr>
        <p:grpSpPr>
          <a:xfrm>
            <a:off x="1" y="228600"/>
            <a:ext cx="2851516" cy="6638628"/>
            <a:chOff x="2487613" y="285750"/>
            <a:chExt cx="2428875" cy="5654676"/>
          </a:xfrm>
        </p:grpSpPr>
        <p:sp>
          <p:nvSpPr>
            <p:cNvPr id="11" name="Google Shape;11;p13"/>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3"/>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3"/>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3"/>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3"/>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3"/>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3"/>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3"/>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3"/>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3"/>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3"/>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3"/>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3"/>
          <p:cNvGrpSpPr/>
          <p:nvPr/>
        </p:nvGrpSpPr>
        <p:grpSpPr>
          <a:xfrm>
            <a:off x="27221" y="-786"/>
            <a:ext cx="2356674" cy="6854039"/>
            <a:chOff x="6627813" y="194833"/>
            <a:chExt cx="1952625" cy="5678918"/>
          </a:xfrm>
        </p:grpSpPr>
        <p:sp>
          <p:nvSpPr>
            <p:cNvPr id="24" name="Google Shape;24;p13"/>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3"/>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3"/>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3"/>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3"/>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3"/>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3"/>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3"/>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3"/>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3"/>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3"/>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3"/>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3"/>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3"/>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3"/>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262626"/>
              </a:buClr>
              <a:buSzPts val="5400"/>
              <a:buFont typeface="Century Gothic"/>
              <a:buNone/>
            </a:pPr>
            <a:r>
              <a:rPr lang="en-US"/>
              <a:t>TEADLIK TÕUPULLI VALIK JA SELLE EELISED</a:t>
            </a:r>
            <a:endParaRPr/>
          </a:p>
        </p:txBody>
      </p:sp>
      <p:sp>
        <p:nvSpPr>
          <p:cNvPr id="169" name="Google Shape;169;p1"/>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None/>
            </a:pPr>
            <a:r>
              <a:rPr lang="en-US" sz="2000"/>
              <a:t>Maria Liisa Luur</a:t>
            </a:r>
            <a:endParaRPr/>
          </a:p>
          <a:p>
            <a:pPr marL="0" lvl="0" indent="0" algn="l" rtl="0">
              <a:spcBef>
                <a:spcPts val="1000"/>
              </a:spcBef>
              <a:spcAft>
                <a:spcPts val="0"/>
              </a:spcAft>
              <a:buSzPts val="2000"/>
              <a:buNone/>
            </a:pPr>
            <a:r>
              <a:rPr lang="en-US" sz="2000"/>
              <a:t>Jane Mättik</a:t>
            </a:r>
            <a:endParaRPr/>
          </a:p>
          <a:p>
            <a:pPr marL="0" lvl="0" indent="0" algn="l" rtl="0">
              <a:spcBef>
                <a:spcPts val="1000"/>
              </a:spcBef>
              <a:spcAft>
                <a:spcPts val="0"/>
              </a:spcAft>
              <a:buSzPts val="2000"/>
              <a:buNone/>
            </a:pPr>
            <a:endParaRPr sz="2000"/>
          </a:p>
          <a:p>
            <a:pPr marL="0" lvl="0" indent="0" algn="l" rtl="0">
              <a:spcBef>
                <a:spcPts val="1000"/>
              </a:spcBef>
              <a:spcAft>
                <a:spcPts val="0"/>
              </a:spcAft>
              <a:buSzPts val="2000"/>
              <a:buNone/>
            </a:pPr>
            <a:r>
              <a:rPr lang="en-US" sz="2000"/>
              <a:t>Eesti Tõuloomakasvatajate Ühistu</a:t>
            </a:r>
            <a:endParaRPr/>
          </a:p>
          <a:p>
            <a:pPr marL="0" lvl="0" indent="0" algn="l" rtl="0">
              <a:spcBef>
                <a:spcPts val="1000"/>
              </a:spcBef>
              <a:spcAft>
                <a:spcPts val="0"/>
              </a:spcAft>
              <a:buSzPts val="2000"/>
              <a:buNone/>
            </a:pPr>
            <a:r>
              <a:rPr lang="en-US" sz="2000"/>
              <a:t>2023</a:t>
            </a:r>
            <a:endParaRPr/>
          </a:p>
        </p:txBody>
      </p:sp>
      <p:pic>
        <p:nvPicPr>
          <p:cNvPr id="170" name="Google Shape;170;p1"/>
          <p:cNvPicPr preferRelativeResize="0"/>
          <p:nvPr/>
        </p:nvPicPr>
        <p:blipFill rotWithShape="1">
          <a:blip r:embed="rId3">
            <a:alphaModFix/>
          </a:blip>
          <a:srcRect/>
          <a:stretch/>
        </p:blipFill>
        <p:spPr>
          <a:xfrm>
            <a:off x="5031129" y="574479"/>
            <a:ext cx="2129742" cy="1834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0"/>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endParaRPr/>
          </a:p>
        </p:txBody>
      </p:sp>
      <p:pic>
        <p:nvPicPr>
          <p:cNvPr id="228" name="Google Shape;228;p10"/>
          <p:cNvPicPr preferRelativeResize="0">
            <a:picLocks noGrp="1"/>
          </p:cNvPicPr>
          <p:nvPr>
            <p:ph type="body" idx="1"/>
          </p:nvPr>
        </p:nvPicPr>
        <p:blipFill rotWithShape="1">
          <a:blip r:embed="rId3">
            <a:alphaModFix/>
          </a:blip>
          <a:srcRect/>
          <a:stretch/>
        </p:blipFill>
        <p:spPr>
          <a:xfrm>
            <a:off x="166254" y="1260417"/>
            <a:ext cx="12025745" cy="48278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1"/>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endParaRPr/>
          </a:p>
        </p:txBody>
      </p:sp>
      <p:pic>
        <p:nvPicPr>
          <p:cNvPr id="234" name="Google Shape;234;p11"/>
          <p:cNvPicPr preferRelativeResize="0">
            <a:picLocks noGrp="1"/>
          </p:cNvPicPr>
          <p:nvPr>
            <p:ph type="body" idx="1"/>
          </p:nvPr>
        </p:nvPicPr>
        <p:blipFill rotWithShape="1">
          <a:blip r:embed="rId3">
            <a:alphaModFix/>
          </a:blip>
          <a:srcRect/>
          <a:stretch/>
        </p:blipFill>
        <p:spPr>
          <a:xfrm>
            <a:off x="1151906" y="0"/>
            <a:ext cx="9477722"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c1e80a315_0_0"/>
          <p:cNvSpPr txBox="1">
            <a:spLocks noGrp="1"/>
          </p:cNvSpPr>
          <p:nvPr>
            <p:ph type="title"/>
          </p:nvPr>
        </p:nvSpPr>
        <p:spPr>
          <a:xfrm>
            <a:off x="2111725" y="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MIS DOKUMENT SEE ON?</a:t>
            </a:r>
            <a:endParaRPr/>
          </a:p>
        </p:txBody>
      </p:sp>
      <p:sp>
        <p:nvSpPr>
          <p:cNvPr id="241" name="Google Shape;241;g29c1e80a315_0_0"/>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42" name="Google Shape;242;g29c1e80a315_0_0"/>
          <p:cNvPicPr preferRelativeResize="0"/>
          <p:nvPr/>
        </p:nvPicPr>
        <p:blipFill>
          <a:blip r:embed="rId3">
            <a:alphaModFix/>
          </a:blip>
          <a:stretch>
            <a:fillRect/>
          </a:stretch>
        </p:blipFill>
        <p:spPr>
          <a:xfrm>
            <a:off x="2111725" y="624100"/>
            <a:ext cx="8100500" cy="6261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9c1e80a315_0_7"/>
          <p:cNvSpPr txBox="1">
            <a:spLocks noGrp="1"/>
          </p:cNvSpPr>
          <p:nvPr>
            <p:ph type="title"/>
          </p:nvPr>
        </p:nvSpPr>
        <p:spPr>
          <a:xfrm>
            <a:off x="2592925" y="6241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9" name="Google Shape;249;g29c1e80a315_0_7"/>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50" name="Google Shape;250;g29c1e80a315_0_7"/>
          <p:cNvPicPr preferRelativeResize="0"/>
          <p:nvPr/>
        </p:nvPicPr>
        <p:blipFill>
          <a:blip r:embed="rId3">
            <a:alphaModFix/>
          </a:blip>
          <a:stretch>
            <a:fillRect/>
          </a:stretch>
        </p:blipFill>
        <p:spPr>
          <a:xfrm>
            <a:off x="334700" y="1157900"/>
            <a:ext cx="6469299" cy="4851975"/>
          </a:xfrm>
          <a:prstGeom prst="rect">
            <a:avLst/>
          </a:prstGeom>
          <a:noFill/>
          <a:ln>
            <a:noFill/>
          </a:ln>
        </p:spPr>
      </p:pic>
      <p:pic>
        <p:nvPicPr>
          <p:cNvPr id="251" name="Google Shape;251;g29c1e80a315_0_7"/>
          <p:cNvPicPr preferRelativeResize="0"/>
          <p:nvPr/>
        </p:nvPicPr>
        <p:blipFill>
          <a:blip r:embed="rId4">
            <a:alphaModFix/>
          </a:blip>
          <a:stretch>
            <a:fillRect/>
          </a:stretch>
        </p:blipFill>
        <p:spPr>
          <a:xfrm>
            <a:off x="6863275" y="90425"/>
            <a:ext cx="5007899" cy="6677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9c1e80a315_0_15"/>
          <p:cNvSpPr txBox="1">
            <a:spLocks noGrp="1"/>
          </p:cNvSpPr>
          <p:nvPr>
            <p:ph type="title"/>
          </p:nvPr>
        </p:nvSpPr>
        <p:spPr>
          <a:xfrm>
            <a:off x="2245875" y="304800"/>
            <a:ext cx="9486300" cy="8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a:t>Vytelle söödakasutuse katse tulemused 2023</a:t>
            </a:r>
            <a:endParaRPr/>
          </a:p>
        </p:txBody>
      </p:sp>
      <p:sp>
        <p:nvSpPr>
          <p:cNvPr id="258" name="Google Shape;258;g29c1e80a315_0_15"/>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59" name="Google Shape;259;g29c1e80a315_0_15"/>
          <p:cNvPicPr preferRelativeResize="0"/>
          <p:nvPr/>
        </p:nvPicPr>
        <p:blipFill>
          <a:blip r:embed="rId3">
            <a:alphaModFix/>
          </a:blip>
          <a:stretch>
            <a:fillRect/>
          </a:stretch>
        </p:blipFill>
        <p:spPr>
          <a:xfrm>
            <a:off x="292700" y="1304950"/>
            <a:ext cx="11792276" cy="2387800"/>
          </a:xfrm>
          <a:prstGeom prst="rect">
            <a:avLst/>
          </a:prstGeom>
          <a:noFill/>
          <a:ln>
            <a:noFill/>
          </a:ln>
        </p:spPr>
      </p:pic>
      <p:pic>
        <p:nvPicPr>
          <p:cNvPr id="260" name="Google Shape;260;g29c1e80a315_0_15"/>
          <p:cNvPicPr preferRelativeResize="0"/>
          <p:nvPr/>
        </p:nvPicPr>
        <p:blipFill>
          <a:blip r:embed="rId4">
            <a:alphaModFix/>
          </a:blip>
          <a:stretch>
            <a:fillRect/>
          </a:stretch>
        </p:blipFill>
        <p:spPr>
          <a:xfrm>
            <a:off x="3206575" y="3873300"/>
            <a:ext cx="2140392" cy="2860450"/>
          </a:xfrm>
          <a:prstGeom prst="rect">
            <a:avLst/>
          </a:prstGeom>
          <a:noFill/>
          <a:ln>
            <a:noFill/>
          </a:ln>
        </p:spPr>
      </p:pic>
      <p:pic>
        <p:nvPicPr>
          <p:cNvPr id="261" name="Google Shape;261;g29c1e80a315_0_15"/>
          <p:cNvPicPr preferRelativeResize="0"/>
          <p:nvPr/>
        </p:nvPicPr>
        <p:blipFill>
          <a:blip r:embed="rId5">
            <a:alphaModFix/>
          </a:blip>
          <a:stretch>
            <a:fillRect/>
          </a:stretch>
        </p:blipFill>
        <p:spPr>
          <a:xfrm>
            <a:off x="6996500" y="3789625"/>
            <a:ext cx="3708500" cy="2781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9c1e80a315_0_21"/>
          <p:cNvSpPr txBox="1">
            <a:spLocks noGrp="1"/>
          </p:cNvSpPr>
          <p:nvPr>
            <p:ph type="title"/>
          </p:nvPr>
        </p:nvSpPr>
        <p:spPr>
          <a:xfrm>
            <a:off x="1824775" y="688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68" name="Google Shape;268;g29c1e80a315_0_21"/>
          <p:cNvSpPr txBox="1">
            <a:spLocks noGrp="1"/>
          </p:cNvSpPr>
          <p:nvPr>
            <p:ph type="body" idx="1"/>
          </p:nvPr>
        </p:nvSpPr>
        <p:spPr>
          <a:xfrm>
            <a:off x="1056623" y="1807825"/>
            <a:ext cx="10448100" cy="410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69" name="Google Shape;269;g29c1e80a315_0_21"/>
          <p:cNvPicPr preferRelativeResize="0"/>
          <p:nvPr/>
        </p:nvPicPr>
        <p:blipFill>
          <a:blip r:embed="rId3">
            <a:alphaModFix/>
          </a:blip>
          <a:stretch>
            <a:fillRect/>
          </a:stretch>
        </p:blipFill>
        <p:spPr>
          <a:xfrm>
            <a:off x="2719774" y="889050"/>
            <a:ext cx="7735349" cy="5805450"/>
          </a:xfrm>
          <a:prstGeom prst="rect">
            <a:avLst/>
          </a:prstGeom>
          <a:noFill/>
          <a:ln>
            <a:noFill/>
          </a:ln>
        </p:spPr>
      </p:pic>
      <p:pic>
        <p:nvPicPr>
          <p:cNvPr id="270" name="Google Shape;270;g29c1e80a315_0_21"/>
          <p:cNvPicPr preferRelativeResize="0"/>
          <p:nvPr/>
        </p:nvPicPr>
        <p:blipFill>
          <a:blip r:embed="rId4">
            <a:alphaModFix/>
          </a:blip>
          <a:stretch>
            <a:fillRect/>
          </a:stretch>
        </p:blipFill>
        <p:spPr>
          <a:xfrm>
            <a:off x="388088" y="68788"/>
            <a:ext cx="10277475" cy="542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9c1e80a315_0_33"/>
          <p:cNvSpPr txBox="1">
            <a:spLocks noGrp="1"/>
          </p:cNvSpPr>
          <p:nvPr>
            <p:ph type="title"/>
          </p:nvPr>
        </p:nvSpPr>
        <p:spPr>
          <a:xfrm>
            <a:off x="1386475" y="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7" name="Google Shape;277;g29c1e80a315_0_33"/>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78" name="Google Shape;278;g29c1e80a315_0_33"/>
          <p:cNvPicPr preferRelativeResize="0"/>
          <p:nvPr/>
        </p:nvPicPr>
        <p:blipFill>
          <a:blip r:embed="rId3">
            <a:alphaModFix/>
          </a:blip>
          <a:stretch>
            <a:fillRect/>
          </a:stretch>
        </p:blipFill>
        <p:spPr>
          <a:xfrm>
            <a:off x="3023275" y="974875"/>
            <a:ext cx="6007001" cy="8009324"/>
          </a:xfrm>
          <a:prstGeom prst="rect">
            <a:avLst/>
          </a:prstGeom>
          <a:noFill/>
          <a:ln>
            <a:noFill/>
          </a:ln>
        </p:spPr>
      </p:pic>
      <p:pic>
        <p:nvPicPr>
          <p:cNvPr id="279" name="Google Shape;279;g29c1e80a315_0_33"/>
          <p:cNvPicPr preferRelativeResize="0"/>
          <p:nvPr/>
        </p:nvPicPr>
        <p:blipFill>
          <a:blip r:embed="rId4">
            <a:alphaModFix/>
          </a:blip>
          <a:stretch>
            <a:fillRect/>
          </a:stretch>
        </p:blipFill>
        <p:spPr>
          <a:xfrm>
            <a:off x="270875" y="145425"/>
            <a:ext cx="11921126" cy="505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9c1e80a315_0_39"/>
          <p:cNvSpPr txBox="1">
            <a:spLocks noGrp="1"/>
          </p:cNvSpPr>
          <p:nvPr>
            <p:ph type="title"/>
          </p:nvPr>
        </p:nvSpPr>
        <p:spPr>
          <a:xfrm>
            <a:off x="2592925" y="6241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g29c1e80a315_0_39"/>
          <p:cNvSpPr txBox="1">
            <a:spLocks noGrp="1"/>
          </p:cNvSpPr>
          <p:nvPr>
            <p:ph type="body" idx="1"/>
          </p:nvPr>
        </p:nvSpPr>
        <p:spPr>
          <a:xfrm>
            <a:off x="2591137" y="19809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87" name="Google Shape;287;g29c1e80a315_0_39"/>
          <p:cNvPicPr preferRelativeResize="0"/>
          <p:nvPr/>
        </p:nvPicPr>
        <p:blipFill>
          <a:blip r:embed="rId3">
            <a:alphaModFix/>
          </a:blip>
          <a:stretch>
            <a:fillRect/>
          </a:stretch>
        </p:blipFill>
        <p:spPr>
          <a:xfrm>
            <a:off x="235700" y="109125"/>
            <a:ext cx="11887199" cy="514969"/>
          </a:xfrm>
          <a:prstGeom prst="rect">
            <a:avLst/>
          </a:prstGeom>
          <a:noFill/>
          <a:ln>
            <a:noFill/>
          </a:ln>
        </p:spPr>
      </p:pic>
      <p:pic>
        <p:nvPicPr>
          <p:cNvPr id="288" name="Google Shape;288;g29c1e80a315_0_39"/>
          <p:cNvPicPr preferRelativeResize="0"/>
          <p:nvPr/>
        </p:nvPicPr>
        <p:blipFill>
          <a:blip r:embed="rId4">
            <a:alphaModFix/>
          </a:blip>
          <a:stretch>
            <a:fillRect/>
          </a:stretch>
        </p:blipFill>
        <p:spPr>
          <a:xfrm>
            <a:off x="2000625" y="741650"/>
            <a:ext cx="7940849" cy="5944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9c1e80a315_0_45"/>
          <p:cNvSpPr txBox="1">
            <a:spLocks noGrp="1"/>
          </p:cNvSpPr>
          <p:nvPr>
            <p:ph type="title"/>
          </p:nvPr>
        </p:nvSpPr>
        <p:spPr>
          <a:xfrm>
            <a:off x="2592925" y="6241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95" name="Google Shape;295;g29c1e80a315_0_45"/>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96" name="Google Shape;296;g29c1e80a315_0_45"/>
          <p:cNvPicPr preferRelativeResize="0"/>
          <p:nvPr/>
        </p:nvPicPr>
        <p:blipFill>
          <a:blip r:embed="rId3">
            <a:alphaModFix/>
          </a:blip>
          <a:stretch>
            <a:fillRect/>
          </a:stretch>
        </p:blipFill>
        <p:spPr>
          <a:xfrm>
            <a:off x="152400" y="144425"/>
            <a:ext cx="11887200" cy="479674"/>
          </a:xfrm>
          <a:prstGeom prst="rect">
            <a:avLst/>
          </a:prstGeom>
          <a:noFill/>
          <a:ln>
            <a:noFill/>
          </a:ln>
        </p:spPr>
      </p:pic>
      <p:pic>
        <p:nvPicPr>
          <p:cNvPr id="297" name="Google Shape;297;g29c1e80a315_0_45"/>
          <p:cNvPicPr preferRelativeResize="0"/>
          <p:nvPr/>
        </p:nvPicPr>
        <p:blipFill>
          <a:blip r:embed="rId4">
            <a:alphaModFix/>
          </a:blip>
          <a:stretch>
            <a:fillRect/>
          </a:stretch>
        </p:blipFill>
        <p:spPr>
          <a:xfrm>
            <a:off x="1625799" y="741075"/>
            <a:ext cx="9310574" cy="5797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9c1e80a315_0_51"/>
          <p:cNvSpPr txBox="1">
            <a:spLocks noGrp="1"/>
          </p:cNvSpPr>
          <p:nvPr>
            <p:ph type="title"/>
          </p:nvPr>
        </p:nvSpPr>
        <p:spPr>
          <a:xfrm>
            <a:off x="2592925" y="6241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04" name="Google Shape;304;g29c1e80a315_0_51"/>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05" name="Google Shape;305;g29c1e80a315_0_51"/>
          <p:cNvPicPr preferRelativeResize="0"/>
          <p:nvPr/>
        </p:nvPicPr>
        <p:blipFill>
          <a:blip r:embed="rId3">
            <a:alphaModFix/>
          </a:blip>
          <a:stretch>
            <a:fillRect/>
          </a:stretch>
        </p:blipFill>
        <p:spPr>
          <a:xfrm>
            <a:off x="152400" y="148600"/>
            <a:ext cx="11887201" cy="475488"/>
          </a:xfrm>
          <a:prstGeom prst="rect">
            <a:avLst/>
          </a:prstGeom>
          <a:noFill/>
          <a:ln>
            <a:noFill/>
          </a:ln>
        </p:spPr>
      </p:pic>
      <p:pic>
        <p:nvPicPr>
          <p:cNvPr id="306" name="Google Shape;306;g29c1e80a315_0_51"/>
          <p:cNvPicPr preferRelativeResize="0"/>
          <p:nvPr/>
        </p:nvPicPr>
        <p:blipFill>
          <a:blip r:embed="rId4">
            <a:alphaModFix/>
          </a:blip>
          <a:stretch>
            <a:fillRect/>
          </a:stretch>
        </p:blipFill>
        <p:spPr>
          <a:xfrm>
            <a:off x="1625800" y="766950"/>
            <a:ext cx="9154149" cy="5876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endParaRPr/>
          </a:p>
        </p:txBody>
      </p:sp>
      <p:sp>
        <p:nvSpPr>
          <p:cNvPr id="177" name="Google Shape;177;p2"/>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800"/>
              <a:buChar char="🠶"/>
            </a:pPr>
            <a:r>
              <a:rPr lang="en-US" b="0" i="0">
                <a:solidFill>
                  <a:srgbClr val="4A4E57"/>
                </a:solidFill>
                <a:latin typeface="PT Sans"/>
                <a:ea typeface="PT Sans"/>
                <a:cs typeface="PT Sans"/>
                <a:sym typeface="PT Sans"/>
              </a:rPr>
              <a:t>Mitte iga isane veis ei ole aretuspull ja mitte iga aretuspull ei ole hea sugupull!</a:t>
            </a:r>
            <a:endParaRPr/>
          </a:p>
          <a:p>
            <a:pPr marL="342900" lvl="0" indent="-342900" algn="l" rtl="0">
              <a:spcBef>
                <a:spcPts val="1000"/>
              </a:spcBef>
              <a:spcAft>
                <a:spcPts val="0"/>
              </a:spcAft>
              <a:buSzPts val="1800"/>
              <a:buChar char="🠶"/>
            </a:pPr>
            <a:r>
              <a:rPr lang="en-US" b="0" i="0">
                <a:solidFill>
                  <a:srgbClr val="4A4E57"/>
                </a:solidFill>
                <a:latin typeface="PT Sans"/>
                <a:ea typeface="PT Sans"/>
                <a:cs typeface="PT Sans"/>
                <a:sym typeface="PT Sans"/>
              </a:rPr>
              <a:t>…kuigi järglasele päranduvad mõlema vanema omadused vahekorras 50 : 50, siis lehm toob aastas vaid ühe vasika, sugupullil võib neid olla aga väga palju rohkem nii aastas kui tema eluajal kokku. </a:t>
            </a:r>
            <a:endParaRPr/>
          </a:p>
          <a:p>
            <a:pPr marL="342900" lvl="0" indent="-342900" algn="l" rtl="0">
              <a:spcBef>
                <a:spcPts val="1000"/>
              </a:spcBef>
              <a:spcAft>
                <a:spcPts val="0"/>
              </a:spcAft>
              <a:buSzPts val="1800"/>
              <a:buChar char="🠶"/>
            </a:pPr>
            <a:r>
              <a:rPr lang="en-US" b="0" i="0">
                <a:solidFill>
                  <a:srgbClr val="4A4E57"/>
                </a:solidFill>
                <a:latin typeface="PT Sans"/>
                <a:ea typeface="PT Sans"/>
                <a:cs typeface="PT Sans"/>
                <a:sym typeface="PT Sans"/>
              </a:rPr>
              <a:t>Lehma väärtus karjas on pulli omast madalam, sest tema tütarde kaudu toimuv karja kvaliteedi muutus on põlvkondade vahetumise intervalli arvestades palju aeglasem. </a:t>
            </a:r>
            <a:endParaRPr/>
          </a:p>
          <a:p>
            <a:pPr marL="342900" lvl="0" indent="-342900" algn="l" rtl="0">
              <a:spcBef>
                <a:spcPts val="1000"/>
              </a:spcBef>
              <a:spcAft>
                <a:spcPts val="0"/>
              </a:spcAft>
              <a:buSzPts val="1800"/>
              <a:buChar char="🠶"/>
            </a:pPr>
            <a:r>
              <a:rPr lang="en-US">
                <a:solidFill>
                  <a:srgbClr val="4A4E57"/>
                </a:solidFill>
                <a:latin typeface="PT Sans"/>
                <a:ea typeface="PT Sans"/>
                <a:cs typeface="PT Sans"/>
                <a:sym typeface="PT Sans"/>
              </a:rPr>
              <a:t>L</a:t>
            </a:r>
            <a:r>
              <a:rPr lang="en-US" b="0" i="0">
                <a:solidFill>
                  <a:srgbClr val="4A4E57"/>
                </a:solidFill>
                <a:latin typeface="PT Sans"/>
                <a:ea typeface="PT Sans"/>
                <a:cs typeface="PT Sans"/>
                <a:sym typeface="PT Sans"/>
              </a:rPr>
              <a:t>ehmvasikate hulgast valitakse oma karja täiendus – seda enam tuleb vältida teadmata ja kontrollimata või isegi halbade omadustega sugupulli kasutamist.</a:t>
            </a:r>
            <a:endParaRPr/>
          </a:p>
          <a:p>
            <a:pPr marL="0" lvl="0" indent="0" algn="l" rtl="0">
              <a:spcBef>
                <a:spcPts val="1000"/>
              </a:spcBef>
              <a:spcAft>
                <a:spcPts val="0"/>
              </a:spcAft>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9c1e80a315_0_57"/>
          <p:cNvSpPr txBox="1">
            <a:spLocks noGrp="1"/>
          </p:cNvSpPr>
          <p:nvPr>
            <p:ph type="title"/>
          </p:nvPr>
        </p:nvSpPr>
        <p:spPr>
          <a:xfrm>
            <a:off x="2592925" y="624110"/>
            <a:ext cx="8911800" cy="1281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3" name="Google Shape;313;g29c1e80a315_0_57"/>
          <p:cNvSpPr txBox="1">
            <a:spLocks noGrp="1"/>
          </p:cNvSpPr>
          <p:nvPr>
            <p:ph type="body" idx="1"/>
          </p:nvPr>
        </p:nvSpPr>
        <p:spPr>
          <a:xfrm>
            <a:off x="2589212" y="2133600"/>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14" name="Google Shape;314;g29c1e80a315_0_57"/>
          <p:cNvPicPr preferRelativeResize="0"/>
          <p:nvPr/>
        </p:nvPicPr>
        <p:blipFill>
          <a:blip r:embed="rId3">
            <a:alphaModFix/>
          </a:blip>
          <a:stretch>
            <a:fillRect/>
          </a:stretch>
        </p:blipFill>
        <p:spPr>
          <a:xfrm>
            <a:off x="152400" y="79925"/>
            <a:ext cx="11887200" cy="544165"/>
          </a:xfrm>
          <a:prstGeom prst="rect">
            <a:avLst/>
          </a:prstGeom>
          <a:noFill/>
          <a:ln>
            <a:noFill/>
          </a:ln>
        </p:spPr>
      </p:pic>
      <p:pic>
        <p:nvPicPr>
          <p:cNvPr id="315" name="Google Shape;315;g29c1e80a315_0_57"/>
          <p:cNvPicPr preferRelativeResize="0"/>
          <p:nvPr/>
        </p:nvPicPr>
        <p:blipFill>
          <a:blip r:embed="rId4">
            <a:alphaModFix/>
          </a:blip>
          <a:stretch>
            <a:fillRect/>
          </a:stretch>
        </p:blipFill>
        <p:spPr>
          <a:xfrm>
            <a:off x="2151525" y="624100"/>
            <a:ext cx="8081499" cy="606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n-US"/>
              <a:t>Kes on tõupull?</a:t>
            </a:r>
            <a:endParaRPr/>
          </a:p>
        </p:txBody>
      </p:sp>
      <p:sp>
        <p:nvSpPr>
          <p:cNvPr id="184" name="Google Shape;184;p3"/>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800"/>
              <a:buChar char="🠶"/>
            </a:pPr>
            <a:r>
              <a:rPr lang="en-US" dirty="0" err="1"/>
              <a:t>Puhtatõuline</a:t>
            </a:r>
            <a:r>
              <a:rPr lang="en-US" dirty="0"/>
              <a:t> ja </a:t>
            </a:r>
            <a:r>
              <a:rPr lang="en-US" dirty="0" err="1"/>
              <a:t>tõuraamatusse</a:t>
            </a:r>
            <a:r>
              <a:rPr lang="en-US" dirty="0"/>
              <a:t> </a:t>
            </a:r>
            <a:r>
              <a:rPr lang="en-US" dirty="0" err="1"/>
              <a:t>kantud</a:t>
            </a:r>
            <a:r>
              <a:rPr lang="en-US" dirty="0"/>
              <a:t>..</a:t>
            </a:r>
            <a:endParaRPr dirty="0"/>
          </a:p>
          <a:p>
            <a:pPr marL="342900" lvl="0" indent="-342900" algn="l" rtl="0">
              <a:spcBef>
                <a:spcPts val="1000"/>
              </a:spcBef>
              <a:spcAft>
                <a:spcPts val="0"/>
              </a:spcAft>
              <a:buSzPts val="1800"/>
              <a:buChar char="🠶"/>
            </a:pPr>
            <a:r>
              <a:rPr lang="en-US" dirty="0"/>
              <a:t>Mis </a:t>
            </a:r>
            <a:r>
              <a:rPr lang="en-US" dirty="0" err="1"/>
              <a:t>alustel</a:t>
            </a:r>
            <a:r>
              <a:rPr lang="en-US" dirty="0"/>
              <a:t> </a:t>
            </a:r>
            <a:r>
              <a:rPr lang="en-US" dirty="0" err="1"/>
              <a:t>saab</a:t>
            </a:r>
            <a:r>
              <a:rPr lang="en-US" dirty="0"/>
              <a:t> </a:t>
            </a:r>
            <a:r>
              <a:rPr lang="en-US" dirty="0" err="1"/>
              <a:t>pullist</a:t>
            </a:r>
            <a:r>
              <a:rPr lang="en-US" dirty="0"/>
              <a:t> </a:t>
            </a:r>
            <a:r>
              <a:rPr lang="en-US" dirty="0" err="1"/>
              <a:t>tõupull</a:t>
            </a:r>
            <a:r>
              <a:rPr lang="en-US" dirty="0"/>
              <a:t> –</a:t>
            </a:r>
            <a:endParaRPr dirty="0"/>
          </a:p>
          <a:p>
            <a:pPr marL="1143000" lvl="2" indent="-228600" algn="l" rtl="0">
              <a:spcBef>
                <a:spcPts val="1000"/>
              </a:spcBef>
              <a:spcAft>
                <a:spcPts val="0"/>
              </a:spcAft>
              <a:buSzPts val="1400"/>
              <a:buChar char="🠶"/>
            </a:pPr>
            <a:r>
              <a:rPr lang="en-US" dirty="0"/>
              <a:t> </a:t>
            </a:r>
            <a:r>
              <a:rPr lang="en-US" dirty="0" err="1"/>
              <a:t>põlvnemise</a:t>
            </a:r>
            <a:r>
              <a:rPr lang="en-US" dirty="0"/>
              <a:t> </a:t>
            </a:r>
            <a:r>
              <a:rPr lang="en-US" dirty="0" err="1"/>
              <a:t>õigsus</a:t>
            </a:r>
            <a:r>
              <a:rPr lang="en-US" dirty="0"/>
              <a:t> </a:t>
            </a:r>
            <a:r>
              <a:rPr lang="en-US" dirty="0" err="1"/>
              <a:t>tõuraamatu</a:t>
            </a:r>
            <a:r>
              <a:rPr lang="en-US" dirty="0"/>
              <a:t> </a:t>
            </a:r>
            <a:r>
              <a:rPr lang="en-US" dirty="0" err="1"/>
              <a:t>osade</a:t>
            </a:r>
            <a:r>
              <a:rPr lang="en-US" dirty="0"/>
              <a:t> </a:t>
            </a:r>
            <a:r>
              <a:rPr lang="en-US" dirty="0" err="1"/>
              <a:t>järgi</a:t>
            </a:r>
            <a:r>
              <a:rPr lang="en-US" dirty="0"/>
              <a:t> – 4 </a:t>
            </a:r>
            <a:r>
              <a:rPr lang="en-US" dirty="0" err="1"/>
              <a:t>rida</a:t>
            </a:r>
            <a:r>
              <a:rPr lang="en-US" dirty="0"/>
              <a:t> </a:t>
            </a:r>
            <a:r>
              <a:rPr lang="en-US" dirty="0" err="1"/>
              <a:t>isasid</a:t>
            </a:r>
            <a:r>
              <a:rPr lang="en-US" dirty="0"/>
              <a:t> </a:t>
            </a:r>
            <a:r>
              <a:rPr lang="en-US" dirty="0" err="1"/>
              <a:t>sama</a:t>
            </a:r>
            <a:r>
              <a:rPr lang="en-US" dirty="0"/>
              <a:t> </a:t>
            </a:r>
            <a:r>
              <a:rPr lang="en-US" dirty="0" err="1"/>
              <a:t>tõu</a:t>
            </a:r>
            <a:r>
              <a:rPr lang="en-US" dirty="0"/>
              <a:t> </a:t>
            </a:r>
            <a:r>
              <a:rPr lang="en-US" dirty="0" err="1"/>
              <a:t>tõuraamatus</a:t>
            </a:r>
            <a:r>
              <a:rPr lang="en-US" dirty="0"/>
              <a:t>; 2 </a:t>
            </a:r>
            <a:r>
              <a:rPr lang="en-US" dirty="0" err="1"/>
              <a:t>rida</a:t>
            </a:r>
            <a:r>
              <a:rPr lang="en-US" dirty="0"/>
              <a:t> </a:t>
            </a:r>
            <a:r>
              <a:rPr lang="en-US" dirty="0" err="1"/>
              <a:t>emapoolseid</a:t>
            </a:r>
            <a:r>
              <a:rPr lang="en-US" dirty="0"/>
              <a:t> </a:t>
            </a:r>
            <a:r>
              <a:rPr lang="en-US" dirty="0" err="1"/>
              <a:t>emasid</a:t>
            </a:r>
            <a:r>
              <a:rPr lang="en-US" dirty="0"/>
              <a:t> </a:t>
            </a:r>
            <a:r>
              <a:rPr lang="en-US" dirty="0" err="1"/>
              <a:t>tõuraamatu</a:t>
            </a:r>
            <a:r>
              <a:rPr lang="en-US" dirty="0"/>
              <a:t> </a:t>
            </a:r>
            <a:r>
              <a:rPr lang="en-US" dirty="0" err="1"/>
              <a:t>põhiosas</a:t>
            </a:r>
            <a:r>
              <a:rPr lang="en-US"/>
              <a:t> (A,B)</a:t>
            </a:r>
            <a:endParaRPr/>
          </a:p>
          <a:p>
            <a:pPr marL="1143000" lvl="2" indent="-228600" algn="l" rtl="0">
              <a:spcBef>
                <a:spcPts val="1000"/>
              </a:spcBef>
              <a:spcAft>
                <a:spcPts val="0"/>
              </a:spcAft>
              <a:buSzPts val="1400"/>
              <a:buChar char="🠶"/>
            </a:pPr>
            <a:r>
              <a:rPr lang="en-US" dirty="0"/>
              <a:t> </a:t>
            </a:r>
            <a:r>
              <a:rPr lang="en-US" dirty="0" err="1"/>
              <a:t>seejärel</a:t>
            </a:r>
            <a:r>
              <a:rPr lang="en-US" dirty="0"/>
              <a:t> </a:t>
            </a:r>
            <a:r>
              <a:rPr lang="en-US" dirty="0" err="1"/>
              <a:t>geneetiline</a:t>
            </a:r>
            <a:r>
              <a:rPr lang="en-US" dirty="0"/>
              <a:t> </a:t>
            </a:r>
            <a:r>
              <a:rPr lang="en-US" dirty="0" err="1"/>
              <a:t>ekspertiis</a:t>
            </a:r>
            <a:r>
              <a:rPr lang="en-US" dirty="0"/>
              <a:t> </a:t>
            </a:r>
            <a:r>
              <a:rPr lang="en-US" dirty="0" err="1"/>
              <a:t>ning</a:t>
            </a:r>
            <a:r>
              <a:rPr lang="en-US" dirty="0"/>
              <a:t> </a:t>
            </a:r>
            <a:r>
              <a:rPr lang="en-US" dirty="0" err="1"/>
              <a:t>tõuraamatusse</a:t>
            </a:r>
            <a:r>
              <a:rPr lang="en-US" dirty="0"/>
              <a:t> </a:t>
            </a:r>
            <a:r>
              <a:rPr lang="en-US" dirty="0" err="1"/>
              <a:t>kandmine</a:t>
            </a:r>
            <a:endParaRPr dirty="0"/>
          </a:p>
          <a:p>
            <a:pPr marL="342900" lvl="0" indent="-342900" algn="l" rtl="0">
              <a:spcBef>
                <a:spcPts val="1000"/>
              </a:spcBef>
              <a:spcAft>
                <a:spcPts val="0"/>
              </a:spcAft>
              <a:buSzPts val="1800"/>
              <a:buChar char="🠶"/>
            </a:pPr>
            <a:r>
              <a:rPr lang="en-US" dirty="0"/>
              <a:t>PÕLVNEMISTUNNISTUS!</a:t>
            </a:r>
            <a:endParaRPr dirty="0"/>
          </a:p>
          <a:p>
            <a:pPr marL="342900" lvl="0" indent="-228600" algn="l" rtl="0">
              <a:spcBef>
                <a:spcPts val="1000"/>
              </a:spcBef>
              <a:spcAft>
                <a:spcPts val="0"/>
              </a:spcAft>
              <a:buSzPts val="1800"/>
              <a:buNone/>
            </a:pPr>
            <a:endParaRPr dirty="0"/>
          </a:p>
          <a:p>
            <a:pPr marL="342900" lvl="0" indent="-342900" algn="l" rtl="0">
              <a:spcBef>
                <a:spcPts val="1000"/>
              </a:spcBef>
              <a:spcAft>
                <a:spcPts val="0"/>
              </a:spcAft>
              <a:buSzPts val="1800"/>
              <a:buChar char="🠶"/>
            </a:pPr>
            <a:r>
              <a:rPr lang="en-US" dirty="0" err="1"/>
              <a:t>Siiski</a:t>
            </a:r>
            <a:r>
              <a:rPr lang="en-US" dirty="0"/>
              <a:t> </a:t>
            </a:r>
            <a:r>
              <a:rPr lang="en-US" dirty="0" err="1"/>
              <a:t>ei</a:t>
            </a:r>
            <a:r>
              <a:rPr lang="en-US" dirty="0"/>
              <a:t> ole IGA </a:t>
            </a:r>
            <a:r>
              <a:rPr lang="en-US" dirty="0" err="1"/>
              <a:t>tõuraamatusse</a:t>
            </a:r>
            <a:r>
              <a:rPr lang="en-US" dirty="0"/>
              <a:t> </a:t>
            </a:r>
            <a:r>
              <a:rPr lang="en-US" dirty="0" err="1"/>
              <a:t>kantud</a:t>
            </a:r>
            <a:r>
              <a:rPr lang="en-US" dirty="0"/>
              <a:t> </a:t>
            </a:r>
            <a:r>
              <a:rPr lang="en-US" dirty="0" err="1"/>
              <a:t>puhtatõuline</a:t>
            </a:r>
            <a:r>
              <a:rPr lang="en-US" dirty="0"/>
              <a:t> pull </a:t>
            </a:r>
            <a:r>
              <a:rPr lang="en-US" dirty="0" err="1"/>
              <a:t>hea</a:t>
            </a:r>
            <a:r>
              <a:rPr lang="en-US" dirty="0"/>
              <a:t> </a:t>
            </a:r>
            <a:r>
              <a:rPr lang="en-US" dirty="0" err="1"/>
              <a:t>aretuspull</a:t>
            </a:r>
            <a:r>
              <a:rPr lang="en-US" dirty="0"/>
              <a:t>!</a:t>
            </a:r>
            <a:endParaRPr dirty="0"/>
          </a:p>
          <a:p>
            <a:pPr marL="342900" lvl="0" indent="-228600" algn="l" rtl="0">
              <a:spcBef>
                <a:spcPts val="1000"/>
              </a:spcBef>
              <a:spcAft>
                <a:spcPts val="0"/>
              </a:spcAft>
              <a:buSzPts val="1800"/>
              <a:buNone/>
            </a:pPr>
            <a:endParaRPr dirty="0"/>
          </a:p>
          <a:p>
            <a:pPr marL="0" lvl="0" indent="0" algn="l" rtl="0">
              <a:spcBef>
                <a:spcPts val="1000"/>
              </a:spcBef>
              <a:spcAft>
                <a:spcPts val="0"/>
              </a:spcAft>
              <a:buSzPts val="18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n-US"/>
              <a:t>Enne tõupulli valikut..</a:t>
            </a:r>
            <a:endParaRPr/>
          </a:p>
        </p:txBody>
      </p:sp>
      <p:sp>
        <p:nvSpPr>
          <p:cNvPr id="190" name="Google Shape;190;p4"/>
          <p:cNvSpPr txBox="1">
            <a:spLocks noGrp="1"/>
          </p:cNvSpPr>
          <p:nvPr>
            <p:ph type="body" idx="1"/>
          </p:nvPr>
        </p:nvSpPr>
        <p:spPr>
          <a:xfrm>
            <a:off x="1695224" y="1724525"/>
            <a:ext cx="9809400" cy="4186800"/>
          </a:xfrm>
          <a:prstGeom prst="rect">
            <a:avLst/>
          </a:prstGeom>
          <a:noFill/>
          <a:ln>
            <a:noFill/>
          </a:ln>
        </p:spPr>
        <p:txBody>
          <a:bodyPr spcFirstLastPara="1" wrap="square" lIns="91425" tIns="45700" rIns="91425" bIns="45700" anchor="t" anchorCtr="0">
            <a:noAutofit/>
          </a:bodyPr>
          <a:lstStyle/>
          <a:p>
            <a:pPr marL="342900" lvl="0" indent="-374650" algn="l" rtl="0">
              <a:spcBef>
                <a:spcPts val="0"/>
              </a:spcBef>
              <a:spcAft>
                <a:spcPts val="0"/>
              </a:spcAft>
              <a:buSzPts val="2300"/>
              <a:buChar char="🠶"/>
            </a:pPr>
            <a:r>
              <a:rPr lang="en-US" sz="2300"/>
              <a:t>Ei ole olemas täiesti ideaalset tõupulli, kes parandab sinu karjas kõiki vajalikke aretustunnuseid</a:t>
            </a:r>
            <a:endParaRPr sz="2300"/>
          </a:p>
          <a:p>
            <a:pPr marL="342900" lvl="0" indent="-374650" algn="l" rtl="0">
              <a:spcBef>
                <a:spcPts val="1000"/>
              </a:spcBef>
              <a:spcAft>
                <a:spcPts val="0"/>
              </a:spcAft>
              <a:buSzPts val="2300"/>
              <a:buChar char="🠶"/>
            </a:pPr>
            <a:r>
              <a:rPr lang="en-US" sz="2300"/>
              <a:t>Seega, kõigepealt tuleb valida tunnused, mida soovitakse parandada oma karja juures. Maksimaalselt 2, sest kõike korraga ei saa. Prioriteedid, mis on oluliseim, millest alustada karja parendamisel</a:t>
            </a:r>
            <a:endParaRPr sz="2300"/>
          </a:p>
          <a:p>
            <a:pPr marL="342900" lvl="0" indent="-374650" algn="l" rtl="0">
              <a:spcBef>
                <a:spcPts val="1000"/>
              </a:spcBef>
              <a:spcAft>
                <a:spcPts val="0"/>
              </a:spcAft>
              <a:buSzPts val="2300"/>
              <a:buChar char="🠶"/>
            </a:pPr>
            <a:r>
              <a:rPr lang="en-US" sz="2300"/>
              <a:t>Paraku ei pärandu järglastele kõik tunnused ühese väärtusega, on tunnuseid, mis päranduvad paremini ja tunnuseid, mis halvemini </a:t>
            </a:r>
            <a:endParaRPr sz="2300"/>
          </a:p>
          <a:p>
            <a:pPr marL="342900" lvl="0" indent="-374650" algn="l" rtl="0">
              <a:spcBef>
                <a:spcPts val="1000"/>
              </a:spcBef>
              <a:spcAft>
                <a:spcPts val="0"/>
              </a:spcAft>
              <a:buSzPts val="2300"/>
              <a:buChar char="🠶"/>
            </a:pPr>
            <a:r>
              <a:rPr lang="en-US" sz="2300"/>
              <a:t>Pidamistingimuste mõju geneetilise potensiaali avaldumisele (25/75)</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1708637" y="152472"/>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n-US"/>
              <a:t>Tunnuse päritavus, %</a:t>
            </a:r>
            <a:endParaRPr/>
          </a:p>
        </p:txBody>
      </p:sp>
      <p:sp>
        <p:nvSpPr>
          <p:cNvPr id="196" name="Google Shape;196;p5"/>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p>
            <a:pPr marL="342900" lvl="0" indent="-228600" algn="l" rtl="0">
              <a:spcBef>
                <a:spcPts val="0"/>
              </a:spcBef>
              <a:spcAft>
                <a:spcPts val="0"/>
              </a:spcAft>
              <a:buSzPts val="1800"/>
              <a:buNone/>
            </a:pPr>
            <a:endParaRPr/>
          </a:p>
        </p:txBody>
      </p:sp>
      <p:pic>
        <p:nvPicPr>
          <p:cNvPr id="197" name="Google Shape;197;p5"/>
          <p:cNvPicPr preferRelativeResize="0"/>
          <p:nvPr/>
        </p:nvPicPr>
        <p:blipFill rotWithShape="1">
          <a:blip r:embed="rId3">
            <a:alphaModFix/>
          </a:blip>
          <a:srcRect/>
          <a:stretch/>
        </p:blipFill>
        <p:spPr>
          <a:xfrm>
            <a:off x="1708637" y="942441"/>
            <a:ext cx="8774725" cy="59155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txBox="1">
            <a:spLocks noGrp="1"/>
          </p:cNvSpPr>
          <p:nvPr>
            <p:ph type="title"/>
          </p:nvPr>
        </p:nvSpPr>
        <p:spPr>
          <a:xfrm>
            <a:off x="1736874" y="624100"/>
            <a:ext cx="9767700" cy="1281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n-US"/>
              <a:t>Millised “tööriistad” on pulli valikul abiks?</a:t>
            </a:r>
            <a:endParaRPr/>
          </a:p>
        </p:txBody>
      </p:sp>
      <p:sp>
        <p:nvSpPr>
          <p:cNvPr id="203" name="Google Shape;203;p6"/>
          <p:cNvSpPr txBox="1">
            <a:spLocks noGrp="1"/>
          </p:cNvSpPr>
          <p:nvPr>
            <p:ph type="body" idx="1"/>
          </p:nvPr>
        </p:nvSpPr>
        <p:spPr>
          <a:xfrm>
            <a:off x="1500849" y="1433001"/>
            <a:ext cx="10003800" cy="4478100"/>
          </a:xfrm>
          <a:prstGeom prst="rect">
            <a:avLst/>
          </a:prstGeom>
          <a:noFill/>
          <a:ln>
            <a:noFill/>
          </a:ln>
        </p:spPr>
        <p:txBody>
          <a:bodyPr spcFirstLastPara="1" wrap="square" lIns="91425" tIns="45700" rIns="91425" bIns="45700" anchor="t" anchorCtr="0">
            <a:noAutofit/>
          </a:bodyPr>
          <a:lstStyle/>
          <a:p>
            <a:pPr marL="342900" lvl="0" indent="-400050" algn="l" rtl="0">
              <a:spcBef>
                <a:spcPts val="0"/>
              </a:spcBef>
              <a:spcAft>
                <a:spcPts val="0"/>
              </a:spcAft>
              <a:buSzPts val="2700"/>
              <a:buChar char="🠶"/>
            </a:pPr>
            <a:r>
              <a:rPr lang="en-US" sz="2700"/>
              <a:t>Areng olulistel eluetappidel, niisamuti eelnevates põlvkondades ja isade järglastel</a:t>
            </a:r>
            <a:endParaRPr sz="2700"/>
          </a:p>
          <a:p>
            <a:pPr marL="342900" lvl="0" indent="-400050" algn="l" rtl="0">
              <a:spcBef>
                <a:spcPts val="1000"/>
              </a:spcBef>
              <a:spcAft>
                <a:spcPts val="0"/>
              </a:spcAft>
              <a:buSzPts val="2700"/>
              <a:buChar char="🠶"/>
            </a:pPr>
            <a:r>
              <a:rPr lang="en-US" sz="2700"/>
              <a:t>Lineaarne hindamine</a:t>
            </a:r>
            <a:endParaRPr sz="2700"/>
          </a:p>
          <a:p>
            <a:pPr marL="342900" lvl="0" indent="-400050" algn="l" rtl="0">
              <a:spcBef>
                <a:spcPts val="1000"/>
              </a:spcBef>
              <a:spcAft>
                <a:spcPts val="0"/>
              </a:spcAft>
              <a:buSzPts val="2700"/>
              <a:buChar char="🠶"/>
            </a:pPr>
            <a:r>
              <a:rPr lang="en-US" sz="2700"/>
              <a:t>Aretusväärtused</a:t>
            </a:r>
            <a:endParaRPr sz="2700"/>
          </a:p>
          <a:p>
            <a:pPr marL="342900" lvl="0" indent="-400050" algn="l" rtl="0">
              <a:spcBef>
                <a:spcPts val="1000"/>
              </a:spcBef>
              <a:spcAft>
                <a:spcPts val="0"/>
              </a:spcAft>
              <a:buSzPts val="2700"/>
              <a:buChar char="🠶"/>
            </a:pPr>
            <a:r>
              <a:rPr lang="en-US" sz="2700"/>
              <a:t>Genoomhindamine</a:t>
            </a:r>
            <a:endParaRPr sz="2700"/>
          </a:p>
          <a:p>
            <a:pPr marL="342900" lvl="0" indent="-400050" algn="l" rtl="0">
              <a:spcBef>
                <a:spcPts val="1000"/>
              </a:spcBef>
              <a:spcAft>
                <a:spcPts val="0"/>
              </a:spcAft>
              <a:buSzPts val="2700"/>
              <a:buChar char="🠶"/>
            </a:pPr>
            <a:r>
              <a:rPr lang="en-US" sz="2700"/>
              <a:t>Söödaväärindus</a:t>
            </a:r>
            <a:endParaRPr sz="2700"/>
          </a:p>
          <a:p>
            <a:pPr marL="342900" lvl="0" indent="-400050" algn="l" rtl="0">
              <a:spcBef>
                <a:spcPts val="1000"/>
              </a:spcBef>
              <a:spcAft>
                <a:spcPts val="0"/>
              </a:spcAft>
              <a:buSzPts val="2700"/>
              <a:buChar char="🠶"/>
            </a:pPr>
            <a:r>
              <a:rPr lang="en-US" sz="2700"/>
              <a:t>Munandite ümbermõõt ja spermide kvaliteet</a:t>
            </a:r>
            <a:endParaRPr sz="2700"/>
          </a:p>
          <a:p>
            <a:pPr marL="342900" lvl="0" indent="-400050" algn="l" rtl="0">
              <a:spcBef>
                <a:spcPts val="1000"/>
              </a:spcBef>
              <a:spcAft>
                <a:spcPts val="0"/>
              </a:spcAft>
              <a:buSzPts val="2700"/>
              <a:buChar char="🠶"/>
            </a:pPr>
            <a:r>
              <a:rPr lang="en-US" sz="2700"/>
              <a:t>Iseloom</a:t>
            </a:r>
            <a:endParaRPr sz="2700"/>
          </a:p>
          <a:p>
            <a:pPr marL="342900" lvl="0" indent="-228600" algn="l" rtl="0">
              <a:spcBef>
                <a:spcPts val="1000"/>
              </a:spcBef>
              <a:spcAft>
                <a:spcPts val="0"/>
              </a:spcAft>
              <a:buSzPts val="1800"/>
              <a:buNone/>
            </a:pPr>
            <a:endParaRPr sz="2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endParaRPr/>
          </a:p>
        </p:txBody>
      </p:sp>
      <p:pic>
        <p:nvPicPr>
          <p:cNvPr id="209" name="Google Shape;209;p7"/>
          <p:cNvPicPr preferRelativeResize="0">
            <a:picLocks noGrp="1"/>
          </p:cNvPicPr>
          <p:nvPr>
            <p:ph type="body" idx="1"/>
          </p:nvPr>
        </p:nvPicPr>
        <p:blipFill rotWithShape="1">
          <a:blip r:embed="rId3">
            <a:alphaModFix/>
          </a:blip>
          <a:srcRect/>
          <a:stretch/>
        </p:blipFill>
        <p:spPr>
          <a:xfrm>
            <a:off x="7157322" y="1531917"/>
            <a:ext cx="5034678" cy="5310209"/>
          </a:xfrm>
          <a:prstGeom prst="rect">
            <a:avLst/>
          </a:prstGeom>
          <a:noFill/>
          <a:ln>
            <a:noFill/>
          </a:ln>
        </p:spPr>
      </p:pic>
      <p:pic>
        <p:nvPicPr>
          <p:cNvPr id="210" name="Google Shape;210;p7"/>
          <p:cNvPicPr preferRelativeResize="0"/>
          <p:nvPr/>
        </p:nvPicPr>
        <p:blipFill rotWithShape="1">
          <a:blip r:embed="rId4">
            <a:alphaModFix/>
          </a:blip>
          <a:srcRect/>
          <a:stretch/>
        </p:blipFill>
        <p:spPr>
          <a:xfrm>
            <a:off x="0" y="0"/>
            <a:ext cx="7249992" cy="28827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8"/>
          <p:cNvSpPr txBox="1">
            <a:spLocks noGrp="1"/>
          </p:cNvSpPr>
          <p:nvPr>
            <p:ph type="title"/>
          </p:nvPr>
        </p:nvSpPr>
        <p:spPr>
          <a:xfrm>
            <a:off x="1778524" y="624100"/>
            <a:ext cx="9726000" cy="1281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r>
              <a:rPr lang="en-US"/>
              <a:t>Millised “tööriistad” on pulli valikul abiks?</a:t>
            </a:r>
            <a:endParaRPr/>
          </a:p>
        </p:txBody>
      </p:sp>
      <p:sp>
        <p:nvSpPr>
          <p:cNvPr id="216" name="Google Shape;216;p8"/>
          <p:cNvSpPr txBox="1">
            <a:spLocks noGrp="1"/>
          </p:cNvSpPr>
          <p:nvPr>
            <p:ph type="body" idx="1"/>
          </p:nvPr>
        </p:nvSpPr>
        <p:spPr>
          <a:xfrm>
            <a:off x="1514749" y="1807825"/>
            <a:ext cx="9990000" cy="4103400"/>
          </a:xfrm>
          <a:prstGeom prst="rect">
            <a:avLst/>
          </a:prstGeom>
          <a:noFill/>
          <a:ln>
            <a:noFill/>
          </a:ln>
        </p:spPr>
        <p:txBody>
          <a:bodyPr spcFirstLastPara="1" wrap="square" lIns="91425" tIns="45700" rIns="91425" bIns="45700" anchor="t" anchorCtr="0">
            <a:normAutofit lnSpcReduction="20000"/>
          </a:bodyPr>
          <a:lstStyle/>
          <a:p>
            <a:pPr marL="342900" lvl="0" indent="-459602" algn="l" rtl="0">
              <a:spcBef>
                <a:spcPts val="0"/>
              </a:spcBef>
              <a:spcAft>
                <a:spcPts val="0"/>
              </a:spcAft>
              <a:buSzPts val="3638"/>
              <a:buChar char="🠶"/>
            </a:pPr>
            <a:r>
              <a:rPr lang="en-US" sz="3854" b="1"/>
              <a:t>Genoomhindamine</a:t>
            </a:r>
            <a:endParaRPr sz="5454" b="1"/>
          </a:p>
          <a:p>
            <a:pPr marL="742950" lvl="1" indent="-387350" algn="l" rtl="0">
              <a:spcBef>
                <a:spcPts val="1000"/>
              </a:spcBef>
              <a:spcAft>
                <a:spcPts val="0"/>
              </a:spcAft>
              <a:buSzPts val="3200"/>
              <a:buChar char="🠶"/>
            </a:pPr>
            <a:r>
              <a:rPr lang="en-US" sz="3200"/>
              <a:t>EvaLim – limusiini tõule</a:t>
            </a:r>
            <a:endParaRPr sz="3200"/>
          </a:p>
          <a:p>
            <a:pPr marL="742950" lvl="1" indent="-387350" algn="l" rtl="0">
              <a:spcBef>
                <a:spcPts val="1000"/>
              </a:spcBef>
              <a:spcAft>
                <a:spcPts val="0"/>
              </a:spcAft>
              <a:buSzPts val="3200"/>
              <a:buChar char="🠶"/>
            </a:pPr>
            <a:r>
              <a:rPr lang="en-US" sz="3200"/>
              <a:t>Neogen – peamiselt angus ja hereford</a:t>
            </a:r>
            <a:endParaRPr sz="3200"/>
          </a:p>
          <a:p>
            <a:pPr marL="742950" lvl="1" indent="-387350" algn="l" rtl="0">
              <a:spcBef>
                <a:spcPts val="1000"/>
              </a:spcBef>
              <a:spcAft>
                <a:spcPts val="0"/>
              </a:spcAft>
              <a:buSzPts val="3200"/>
              <a:buChar char="🠶"/>
            </a:pPr>
            <a:r>
              <a:rPr lang="en-US" sz="3200"/>
              <a:t>Genes Diffusion – šarolee tõule</a:t>
            </a:r>
            <a:endParaRPr sz="3200"/>
          </a:p>
          <a:p>
            <a:pPr marL="342900" lvl="0" indent="-444500" algn="l" rtl="0">
              <a:spcBef>
                <a:spcPts val="1000"/>
              </a:spcBef>
              <a:spcAft>
                <a:spcPts val="0"/>
              </a:spcAft>
              <a:buSzPts val="3400"/>
              <a:buChar char="🠶"/>
            </a:pPr>
            <a:r>
              <a:rPr lang="en-US" sz="3400"/>
              <a:t>Tuntud nimedega ning uhke põlvnemine ei tähenda automaatselt parimat väärtust aretuspullina!</a:t>
            </a:r>
            <a:endParaRPr sz="3400"/>
          </a:p>
          <a:p>
            <a:pPr marL="342900" lvl="0" indent="-228600" algn="l" rtl="0">
              <a:spcBef>
                <a:spcPts val="1000"/>
              </a:spcBef>
              <a:spcAft>
                <a:spcPts val="0"/>
              </a:spcAft>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9"/>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600"/>
              <a:buFont typeface="Century Gothic"/>
              <a:buNone/>
            </a:pPr>
            <a:endParaRPr/>
          </a:p>
        </p:txBody>
      </p:sp>
      <p:pic>
        <p:nvPicPr>
          <p:cNvPr id="222" name="Google Shape;222;p9"/>
          <p:cNvPicPr preferRelativeResize="0">
            <a:picLocks noGrp="1"/>
          </p:cNvPicPr>
          <p:nvPr>
            <p:ph type="body" idx="1"/>
          </p:nvPr>
        </p:nvPicPr>
        <p:blipFill rotWithShape="1">
          <a:blip r:embed="rId3">
            <a:alphaModFix/>
          </a:blip>
          <a:srcRect/>
          <a:stretch/>
        </p:blipFill>
        <p:spPr>
          <a:xfrm>
            <a:off x="415637" y="602558"/>
            <a:ext cx="11656516" cy="6011997"/>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497</Words>
  <Application>Microsoft Office PowerPoint</Application>
  <PresentationFormat>Widescreen</PresentationFormat>
  <Paragraphs>55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Century Gothic</vt:lpstr>
      <vt:lpstr>PT Sans</vt:lpstr>
      <vt:lpstr>Noto Sans Symbols</vt:lpstr>
      <vt:lpstr>Calibri</vt:lpstr>
      <vt:lpstr>Arial</vt:lpstr>
      <vt:lpstr>Wisp</vt:lpstr>
      <vt:lpstr>TEADLIK TÕUPULLI VALIK JA SELLE EELISED</vt:lpstr>
      <vt:lpstr>PowerPoint Presentation</vt:lpstr>
      <vt:lpstr>Kes on tõupull?</vt:lpstr>
      <vt:lpstr>Enne tõupulli valikut..</vt:lpstr>
      <vt:lpstr>Tunnuse päritavus, %</vt:lpstr>
      <vt:lpstr>Millised “tööriistad” on pulli valikul abiks?</vt:lpstr>
      <vt:lpstr>PowerPoint Presentation</vt:lpstr>
      <vt:lpstr>Millised “tööriistad” on pulli valikul abiks?</vt:lpstr>
      <vt:lpstr>PowerPoint Presentation</vt:lpstr>
      <vt:lpstr>PowerPoint Presentation</vt:lpstr>
      <vt:lpstr>PowerPoint Presentation</vt:lpstr>
      <vt:lpstr>MIS DOKUMENT SEE ON?</vt:lpstr>
      <vt:lpstr>PowerPoint Presentation</vt:lpstr>
      <vt:lpstr>Vytelle söödakasutuse katse tulemused 2023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TEADLIK TÕUPULLI VALIK JA SELLE EELISED</dc:title>
  <dc:creator>Trumpit Solutions</dc:creator>
  <cp:lastModifiedBy>Trumpit Solutions</cp:lastModifiedBy>
  <cp:revision>1</cp:revision>
  <dcterms:created xsi:type="dcterms:W3CDTF">2023-11-15T10:51:55Z</dcterms:created>
  <dcterms:modified xsi:type="dcterms:W3CDTF">2023-11-17T08:16:48Z</dcterms:modified>
</cp:coreProperties>
</file>