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 id="2147483689" r:id="rId5"/>
  </p:sldMasterIdLst>
  <p:notesMasterIdLst>
    <p:notesMasterId r:id="rId26"/>
  </p:notesMasterIdLst>
  <p:sldIdLst>
    <p:sldId id="275" r:id="rId6"/>
    <p:sldId id="380" r:id="rId7"/>
    <p:sldId id="381" r:id="rId8"/>
    <p:sldId id="377" r:id="rId9"/>
    <p:sldId id="397" r:id="rId10"/>
    <p:sldId id="396" r:id="rId11"/>
    <p:sldId id="399" r:id="rId12"/>
    <p:sldId id="260" r:id="rId13"/>
    <p:sldId id="379" r:id="rId14"/>
    <p:sldId id="393" r:id="rId15"/>
    <p:sldId id="402" r:id="rId16"/>
    <p:sldId id="389" r:id="rId17"/>
    <p:sldId id="398" r:id="rId18"/>
    <p:sldId id="395" r:id="rId19"/>
    <p:sldId id="382" r:id="rId20"/>
    <p:sldId id="385" r:id="rId21"/>
    <p:sldId id="384" r:id="rId22"/>
    <p:sldId id="400" r:id="rId23"/>
    <p:sldId id="269" r:id="rId24"/>
    <p:sldId id="373" r:id="rId25"/>
  </p:sldIdLst>
  <p:sldSz cx="11522075" cy="6480175"/>
  <p:notesSz cx="7315200" cy="9601200"/>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046">
          <p15:clr>
            <a:srgbClr val="A4A3A4"/>
          </p15:clr>
        </p15:guide>
        <p15:guide id="4" pos="3687">
          <p15:clr>
            <a:srgbClr val="A4A3A4"/>
          </p15:clr>
        </p15:guide>
      </p15:sldGuideLst>
    </p:ext>
    <p:ext uri="{2D200454-40CA-4A62-9FC3-DE9A4176ACB9}">
      <p15:notesGuideLst xmlns:p15="http://schemas.microsoft.com/office/powerpoint/2012/main">
        <p15:guide id="1" orient="horz" pos="2586" userDrawn="1">
          <p15:clr>
            <a:srgbClr val="A4A3A4"/>
          </p15:clr>
        </p15:guide>
        <p15:guide id="2" pos="20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4D1"/>
    <a:srgbClr val="004586"/>
    <a:srgbClr val="999999"/>
    <a:srgbClr val="83C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4" autoAdjust="0"/>
    <p:restoredTop sz="64472" autoAdjust="0"/>
  </p:normalViewPr>
  <p:slideViewPr>
    <p:cSldViewPr>
      <p:cViewPr varScale="1">
        <p:scale>
          <a:sx n="45" d="100"/>
          <a:sy n="45" d="100"/>
        </p:scale>
        <p:origin x="1644" y="48"/>
      </p:cViewPr>
      <p:guideLst>
        <p:guide orient="horz" pos="2160"/>
        <p:guide pos="2880"/>
        <p:guide orient="horz" pos="2046"/>
        <p:guide pos="3687"/>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586"/>
        <p:guide pos="209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F02BC2-FFEC-4446-929D-2CE09EBEB334}" type="doc">
      <dgm:prSet loTypeId="urn:microsoft.com/office/officeart/2008/layout/VerticalCurvedList" loCatId="list" qsTypeId="urn:microsoft.com/office/officeart/2005/8/quickstyle/simple1" qsCatId="simple" csTypeId="urn:microsoft.com/office/officeart/2005/8/colors/accent1_2" csCatId="accent1" phldr="1"/>
      <dgm:spPr/>
    </dgm:pt>
    <dgm:pt modelId="{9BD48784-5600-4C17-B0D7-32156CFEC9D2}">
      <dgm:prSet phldrT="[Text]" custT="1"/>
      <dgm:spPr/>
      <dgm:t>
        <a:bodyPr/>
        <a:lstStyle/>
        <a:p>
          <a:r>
            <a:rPr lang="et-EE" sz="1800" noProof="0" dirty="0"/>
            <a:t>Toetatavad tegevused – organisatsiooni edasisele arendamisele suunatud  </a:t>
          </a:r>
          <a:r>
            <a:rPr lang="et-EE" sz="1800" u="sng" noProof="0" dirty="0"/>
            <a:t>uued</a:t>
          </a:r>
          <a:r>
            <a:rPr lang="et-EE" sz="1800" noProof="0" dirty="0"/>
            <a:t> tegevused, millest vähemalt 30%  moodustavad keskkonna-, kliima- või innovatsioonialased </a:t>
          </a:r>
          <a:r>
            <a:rPr lang="et-EE" sz="1800" noProof="0"/>
            <a:t>arendamistegevused ja mis </a:t>
          </a:r>
          <a:r>
            <a:rPr lang="et-EE" sz="1800" noProof="0" dirty="0"/>
            <a:t>on kirjeldatud toetuse taotlemisel esitatavas tegevuskavas, mis koostatakse kuni </a:t>
          </a:r>
          <a:r>
            <a:rPr lang="et-EE" sz="1800" noProof="0"/>
            <a:t>kolmeks aastaks</a:t>
          </a:r>
          <a:endParaRPr lang="et-EE" sz="1800" noProof="0" dirty="0"/>
        </a:p>
        <a:p>
          <a:pPr marL="0" marR="0" lvl="0" indent="0" defTabSz="914400" eaLnBrk="1" fontAlgn="auto" latinLnBrk="0" hangingPunct="1">
            <a:lnSpc>
              <a:spcPct val="100000"/>
            </a:lnSpc>
            <a:spcBef>
              <a:spcPts val="0"/>
            </a:spcBef>
            <a:spcAft>
              <a:spcPts val="0"/>
            </a:spcAft>
            <a:buClrTx/>
            <a:buSzTx/>
            <a:buFontTx/>
            <a:buNone/>
            <a:tabLst/>
            <a:defRPr/>
          </a:pPr>
          <a:r>
            <a:rPr lang="et-EE" sz="1800" dirty="0"/>
            <a:t> </a:t>
          </a:r>
          <a:endParaRPr lang="en-US" sz="1800" dirty="0"/>
        </a:p>
      </dgm:t>
    </dgm:pt>
    <dgm:pt modelId="{27C4F183-9729-418F-A963-66590F257248}" type="parTrans" cxnId="{F842D4F7-CE04-4509-B371-BB599582C908}">
      <dgm:prSet/>
      <dgm:spPr/>
      <dgm:t>
        <a:bodyPr/>
        <a:lstStyle/>
        <a:p>
          <a:endParaRPr lang="en-US" sz="1800"/>
        </a:p>
      </dgm:t>
    </dgm:pt>
    <dgm:pt modelId="{EEE8592D-4353-4BD2-89FF-42AF02491B1C}" type="sibTrans" cxnId="{F842D4F7-CE04-4509-B371-BB599582C908}">
      <dgm:prSet/>
      <dgm:spPr/>
      <dgm:t>
        <a:bodyPr/>
        <a:lstStyle/>
        <a:p>
          <a:endParaRPr lang="en-US" sz="1800"/>
        </a:p>
      </dgm:t>
    </dgm:pt>
    <dgm:pt modelId="{560FCDDF-F369-4D39-8694-28535755272C}">
      <dgm:prSet custT="1"/>
      <dgm:spPr/>
      <dgm:t>
        <a:bodyPr/>
        <a:lstStyle/>
        <a:p>
          <a:r>
            <a:rPr lang="et-EE" sz="1800" dirty="0"/>
            <a:t>Eesmärk – </a:t>
          </a:r>
          <a:r>
            <a:rPr lang="et-EE" sz="1800" noProof="0" dirty="0"/>
            <a:t>toetada tunnustatud tootjaorganisatsioone (TO) oma juhtimisvõimekuse tõstmisel ning seeläbi tagada nende jätkusuutlikkus</a:t>
          </a:r>
        </a:p>
      </dgm:t>
    </dgm:pt>
    <dgm:pt modelId="{6BC756CC-7D62-4AD8-BD14-D066C651835D}" type="parTrans" cxnId="{DAED0999-F8F9-490F-9C96-070D4B370A42}">
      <dgm:prSet/>
      <dgm:spPr/>
      <dgm:t>
        <a:bodyPr/>
        <a:lstStyle/>
        <a:p>
          <a:endParaRPr lang="en-US" sz="1800"/>
        </a:p>
      </dgm:t>
    </dgm:pt>
    <dgm:pt modelId="{1C424B4E-B96D-4E42-A681-C715AA6B6675}" type="sibTrans" cxnId="{DAED0999-F8F9-490F-9C96-070D4B370A42}">
      <dgm:prSet/>
      <dgm:spPr/>
      <dgm:t>
        <a:bodyPr/>
        <a:lstStyle/>
        <a:p>
          <a:endParaRPr lang="en-US" sz="1800"/>
        </a:p>
      </dgm:t>
    </dgm:pt>
    <dgm:pt modelId="{AA1EBC80-871A-4376-AB83-DEE0A64664ED}">
      <dgm:prSet custT="1"/>
      <dgm:spPr/>
      <dgm:t>
        <a:bodyPr/>
        <a:lstStyle/>
        <a:p>
          <a:r>
            <a:rPr lang="et-EE" sz="1800" dirty="0"/>
            <a:t>Sihtgrupp – tunnustatud tootjaorganisatsioon ja tunnustatud tootjaorganisatsioonide liit</a:t>
          </a:r>
        </a:p>
      </dgm:t>
    </dgm:pt>
    <dgm:pt modelId="{401F72F5-2F44-4908-9F62-DD72287E11B8}" type="parTrans" cxnId="{BE654058-14A4-4597-980D-08F33DC9201F}">
      <dgm:prSet/>
      <dgm:spPr/>
      <dgm:t>
        <a:bodyPr/>
        <a:lstStyle/>
        <a:p>
          <a:endParaRPr lang="en-US" sz="1800"/>
        </a:p>
      </dgm:t>
    </dgm:pt>
    <dgm:pt modelId="{919950E3-1E65-4975-AC0D-1350C98B41FA}" type="sibTrans" cxnId="{BE654058-14A4-4597-980D-08F33DC9201F}">
      <dgm:prSet/>
      <dgm:spPr/>
      <dgm:t>
        <a:bodyPr/>
        <a:lstStyle/>
        <a:p>
          <a:endParaRPr lang="en-US" sz="1800"/>
        </a:p>
      </dgm:t>
    </dgm:pt>
    <dgm:pt modelId="{7B5EC176-5F8A-41B2-87C5-BB6243CC9A24}">
      <dgm:prSet custT="1"/>
      <dgm:spPr/>
      <dgm:t>
        <a:bodyPr/>
        <a:lstStyle/>
        <a:p>
          <a:r>
            <a:rPr lang="et-EE" sz="1800" noProof="0" dirty="0"/>
            <a:t>Toetuse suurus – toetuse maksimaalne suurus on kuni 10% taotleja müügitulu suurusest, mida vähendatakse igal aastal 0,5% võrra või 25 000 euro võrra. Maksimaalne toetuse suurus on 100 000 eurot aastas.</a:t>
          </a:r>
        </a:p>
      </dgm:t>
    </dgm:pt>
    <dgm:pt modelId="{9FD4FAE4-93E9-40D4-9D61-405FC82C1E43}" type="parTrans" cxnId="{6A9C676B-D977-4A9D-BDB4-2278493BBB7D}">
      <dgm:prSet/>
      <dgm:spPr/>
      <dgm:t>
        <a:bodyPr/>
        <a:lstStyle/>
        <a:p>
          <a:endParaRPr lang="en-US" sz="1800"/>
        </a:p>
      </dgm:t>
    </dgm:pt>
    <dgm:pt modelId="{66063819-B8FE-4207-8C16-434F05244D9B}" type="sibTrans" cxnId="{6A9C676B-D977-4A9D-BDB4-2278493BBB7D}">
      <dgm:prSet/>
      <dgm:spPr/>
      <dgm:t>
        <a:bodyPr/>
        <a:lstStyle/>
        <a:p>
          <a:endParaRPr lang="en-US" sz="1800"/>
        </a:p>
      </dgm:t>
    </dgm:pt>
    <dgm:pt modelId="{3CB21507-6333-4F75-92F8-AF8A4C27AC16}" type="pres">
      <dgm:prSet presAssocID="{A2F02BC2-FFEC-4446-929D-2CE09EBEB334}" presName="Name0" presStyleCnt="0">
        <dgm:presLayoutVars>
          <dgm:chMax val="7"/>
          <dgm:chPref val="7"/>
          <dgm:dir/>
        </dgm:presLayoutVars>
      </dgm:prSet>
      <dgm:spPr/>
    </dgm:pt>
    <dgm:pt modelId="{7F36DD84-94EA-41DD-A55E-4175CD3E15A1}" type="pres">
      <dgm:prSet presAssocID="{A2F02BC2-FFEC-4446-929D-2CE09EBEB334}" presName="Name1" presStyleCnt="0"/>
      <dgm:spPr/>
    </dgm:pt>
    <dgm:pt modelId="{BEC52D84-703E-4ECD-9212-ACC691A057EA}" type="pres">
      <dgm:prSet presAssocID="{A2F02BC2-FFEC-4446-929D-2CE09EBEB334}" presName="cycle" presStyleCnt="0"/>
      <dgm:spPr/>
    </dgm:pt>
    <dgm:pt modelId="{1051C927-141E-497E-923B-1F1265415594}" type="pres">
      <dgm:prSet presAssocID="{A2F02BC2-FFEC-4446-929D-2CE09EBEB334}" presName="srcNode" presStyleLbl="node1" presStyleIdx="0" presStyleCnt="4"/>
      <dgm:spPr/>
    </dgm:pt>
    <dgm:pt modelId="{96304F01-AD61-43A7-AFF9-57390EAEFD11}" type="pres">
      <dgm:prSet presAssocID="{A2F02BC2-FFEC-4446-929D-2CE09EBEB334}" presName="conn" presStyleLbl="parChTrans1D2" presStyleIdx="0" presStyleCnt="1"/>
      <dgm:spPr/>
    </dgm:pt>
    <dgm:pt modelId="{F7038CF4-D17F-44EF-B917-B657D3A235F6}" type="pres">
      <dgm:prSet presAssocID="{A2F02BC2-FFEC-4446-929D-2CE09EBEB334}" presName="extraNode" presStyleLbl="node1" presStyleIdx="0" presStyleCnt="4"/>
      <dgm:spPr/>
    </dgm:pt>
    <dgm:pt modelId="{767A0E39-12F0-41CF-8EB9-BE7882BFC136}" type="pres">
      <dgm:prSet presAssocID="{A2F02BC2-FFEC-4446-929D-2CE09EBEB334}" presName="dstNode" presStyleLbl="node1" presStyleIdx="0" presStyleCnt="4"/>
      <dgm:spPr/>
    </dgm:pt>
    <dgm:pt modelId="{DDDB225C-48EC-49C4-9B76-DD90BE25E16E}" type="pres">
      <dgm:prSet presAssocID="{560FCDDF-F369-4D39-8694-28535755272C}" presName="text_1" presStyleLbl="node1" presStyleIdx="0" presStyleCnt="4" custScaleY="140544">
        <dgm:presLayoutVars>
          <dgm:bulletEnabled val="1"/>
        </dgm:presLayoutVars>
      </dgm:prSet>
      <dgm:spPr/>
    </dgm:pt>
    <dgm:pt modelId="{36FD9749-B793-43D4-944E-64AD39635B3E}" type="pres">
      <dgm:prSet presAssocID="{560FCDDF-F369-4D39-8694-28535755272C}" presName="accent_1" presStyleCnt="0"/>
      <dgm:spPr/>
    </dgm:pt>
    <dgm:pt modelId="{EA038E64-FDED-4C08-B264-7E3E7A776AB7}" type="pres">
      <dgm:prSet presAssocID="{560FCDDF-F369-4D39-8694-28535755272C}" presName="accentRepeatNode" presStyleLbl="solidFgAcc1" presStyleIdx="0" presStyleCnt="4"/>
      <dgm:spPr/>
    </dgm:pt>
    <dgm:pt modelId="{7F5DA052-A513-4E8E-9D4A-A1D559E3C6D7}" type="pres">
      <dgm:prSet presAssocID="{AA1EBC80-871A-4376-AB83-DEE0A64664ED}" presName="text_2" presStyleLbl="node1" presStyleIdx="1" presStyleCnt="4" custScaleY="102421" custLinFactNeighborX="-347" custLinFactNeighborY="-23202">
        <dgm:presLayoutVars>
          <dgm:bulletEnabled val="1"/>
        </dgm:presLayoutVars>
      </dgm:prSet>
      <dgm:spPr/>
    </dgm:pt>
    <dgm:pt modelId="{B0290890-5185-4881-98CF-6D83088A5F5B}" type="pres">
      <dgm:prSet presAssocID="{AA1EBC80-871A-4376-AB83-DEE0A64664ED}" presName="accent_2" presStyleCnt="0"/>
      <dgm:spPr/>
    </dgm:pt>
    <dgm:pt modelId="{4E9A4393-4558-4239-9CF5-AA7F41853CCD}" type="pres">
      <dgm:prSet presAssocID="{AA1EBC80-871A-4376-AB83-DEE0A64664ED}" presName="accentRepeatNode" presStyleLbl="solidFgAcc1" presStyleIdx="1" presStyleCnt="4" custLinFactNeighborX="-43915" custLinFactNeighborY="-19113"/>
      <dgm:spPr/>
    </dgm:pt>
    <dgm:pt modelId="{582886E9-9F6D-4EDD-80D3-27303958A0B7}" type="pres">
      <dgm:prSet presAssocID="{9BD48784-5600-4C17-B0D7-32156CFEC9D2}" presName="text_3" presStyleLbl="node1" presStyleIdx="2" presStyleCnt="4" custScaleY="209148" custLinFactNeighborX="565" custLinFactNeighborY="-10554">
        <dgm:presLayoutVars>
          <dgm:bulletEnabled val="1"/>
        </dgm:presLayoutVars>
      </dgm:prSet>
      <dgm:spPr/>
    </dgm:pt>
    <dgm:pt modelId="{0C0E6C07-CA19-4F05-AF3C-F8EBC7E265C5}" type="pres">
      <dgm:prSet presAssocID="{9BD48784-5600-4C17-B0D7-32156CFEC9D2}" presName="accent_3" presStyleCnt="0"/>
      <dgm:spPr/>
    </dgm:pt>
    <dgm:pt modelId="{41E1DF89-0C12-485D-BD50-760880E70CE9}" type="pres">
      <dgm:prSet presAssocID="{9BD48784-5600-4C17-B0D7-32156CFEC9D2}" presName="accentRepeatNode" presStyleLbl="solidFgAcc1" presStyleIdx="2" presStyleCnt="4" custLinFactNeighborX="-11347" custLinFactNeighborY="-11869"/>
      <dgm:spPr/>
    </dgm:pt>
    <dgm:pt modelId="{76FD372C-2A63-435E-841D-4AC88F80C590}" type="pres">
      <dgm:prSet presAssocID="{7B5EC176-5F8A-41B2-87C5-BB6243CC9A24}" presName="text_4" presStyleLbl="node1" presStyleIdx="3" presStyleCnt="4" custScaleY="127577" custLinFactNeighborX="-53" custLinFactNeighborY="23437">
        <dgm:presLayoutVars>
          <dgm:bulletEnabled val="1"/>
        </dgm:presLayoutVars>
      </dgm:prSet>
      <dgm:spPr/>
    </dgm:pt>
    <dgm:pt modelId="{A392401D-F10F-43FF-96D9-CD1FB06B5AA7}" type="pres">
      <dgm:prSet presAssocID="{7B5EC176-5F8A-41B2-87C5-BB6243CC9A24}" presName="accent_4" presStyleCnt="0"/>
      <dgm:spPr/>
    </dgm:pt>
    <dgm:pt modelId="{2CA3577A-AEA8-4B44-AED9-BD97B4C559C0}" type="pres">
      <dgm:prSet presAssocID="{7B5EC176-5F8A-41B2-87C5-BB6243CC9A24}" presName="accentRepeatNode" presStyleLbl="solidFgAcc1" presStyleIdx="3" presStyleCnt="4"/>
      <dgm:spPr/>
    </dgm:pt>
  </dgm:ptLst>
  <dgm:cxnLst>
    <dgm:cxn modelId="{C5F6B115-1978-4FA1-BBFD-2D23C84C2359}" type="presOf" srcId="{1C424B4E-B96D-4E42-A681-C715AA6B6675}" destId="{96304F01-AD61-43A7-AFF9-57390EAEFD11}" srcOrd="0" destOrd="0" presId="urn:microsoft.com/office/officeart/2008/layout/VerticalCurvedList"/>
    <dgm:cxn modelId="{56B86825-E4FB-49C1-8D07-D59762535925}" type="presOf" srcId="{AA1EBC80-871A-4376-AB83-DEE0A64664ED}" destId="{7F5DA052-A513-4E8E-9D4A-A1D559E3C6D7}" srcOrd="0" destOrd="0" presId="urn:microsoft.com/office/officeart/2008/layout/VerticalCurvedList"/>
    <dgm:cxn modelId="{65296D2A-C300-46C3-B3E2-D6B05BCB4297}" type="presOf" srcId="{9BD48784-5600-4C17-B0D7-32156CFEC9D2}" destId="{582886E9-9F6D-4EDD-80D3-27303958A0B7}" srcOrd="0" destOrd="0" presId="urn:microsoft.com/office/officeart/2008/layout/VerticalCurvedList"/>
    <dgm:cxn modelId="{6A9C676B-D977-4A9D-BDB4-2278493BBB7D}" srcId="{A2F02BC2-FFEC-4446-929D-2CE09EBEB334}" destId="{7B5EC176-5F8A-41B2-87C5-BB6243CC9A24}" srcOrd="3" destOrd="0" parTransId="{9FD4FAE4-93E9-40D4-9D61-405FC82C1E43}" sibTransId="{66063819-B8FE-4207-8C16-434F05244D9B}"/>
    <dgm:cxn modelId="{2D939C4B-C0D7-40D0-9196-267B9D08FEC6}" type="presOf" srcId="{A2F02BC2-FFEC-4446-929D-2CE09EBEB334}" destId="{3CB21507-6333-4F75-92F8-AF8A4C27AC16}" srcOrd="0" destOrd="0" presId="urn:microsoft.com/office/officeart/2008/layout/VerticalCurvedList"/>
    <dgm:cxn modelId="{BE654058-14A4-4597-980D-08F33DC9201F}" srcId="{A2F02BC2-FFEC-4446-929D-2CE09EBEB334}" destId="{AA1EBC80-871A-4376-AB83-DEE0A64664ED}" srcOrd="1" destOrd="0" parTransId="{401F72F5-2F44-4908-9F62-DD72287E11B8}" sibTransId="{919950E3-1E65-4975-AC0D-1350C98B41FA}"/>
    <dgm:cxn modelId="{DAED0999-F8F9-490F-9C96-070D4B370A42}" srcId="{A2F02BC2-FFEC-4446-929D-2CE09EBEB334}" destId="{560FCDDF-F369-4D39-8694-28535755272C}" srcOrd="0" destOrd="0" parTransId="{6BC756CC-7D62-4AD8-BD14-D066C651835D}" sibTransId="{1C424B4E-B96D-4E42-A681-C715AA6B6675}"/>
    <dgm:cxn modelId="{2A82F09F-AF96-47EA-B257-804A5032A413}" type="presOf" srcId="{560FCDDF-F369-4D39-8694-28535755272C}" destId="{DDDB225C-48EC-49C4-9B76-DD90BE25E16E}" srcOrd="0" destOrd="0" presId="urn:microsoft.com/office/officeart/2008/layout/VerticalCurvedList"/>
    <dgm:cxn modelId="{4B06DAAD-DE66-422C-BDD5-A15696E397E6}" type="presOf" srcId="{7B5EC176-5F8A-41B2-87C5-BB6243CC9A24}" destId="{76FD372C-2A63-435E-841D-4AC88F80C590}" srcOrd="0" destOrd="0" presId="urn:microsoft.com/office/officeart/2008/layout/VerticalCurvedList"/>
    <dgm:cxn modelId="{F842D4F7-CE04-4509-B371-BB599582C908}" srcId="{A2F02BC2-FFEC-4446-929D-2CE09EBEB334}" destId="{9BD48784-5600-4C17-B0D7-32156CFEC9D2}" srcOrd="2" destOrd="0" parTransId="{27C4F183-9729-418F-A963-66590F257248}" sibTransId="{EEE8592D-4353-4BD2-89FF-42AF02491B1C}"/>
    <dgm:cxn modelId="{884CCC51-2871-44D0-A987-C263A815F65D}" type="presParOf" srcId="{3CB21507-6333-4F75-92F8-AF8A4C27AC16}" destId="{7F36DD84-94EA-41DD-A55E-4175CD3E15A1}" srcOrd="0" destOrd="0" presId="urn:microsoft.com/office/officeart/2008/layout/VerticalCurvedList"/>
    <dgm:cxn modelId="{F0CB61A2-A9CC-4B93-9739-8376D63369AF}" type="presParOf" srcId="{7F36DD84-94EA-41DD-A55E-4175CD3E15A1}" destId="{BEC52D84-703E-4ECD-9212-ACC691A057EA}" srcOrd="0" destOrd="0" presId="urn:microsoft.com/office/officeart/2008/layout/VerticalCurvedList"/>
    <dgm:cxn modelId="{4653650A-9D83-4E28-9DD9-0953CF98557B}" type="presParOf" srcId="{BEC52D84-703E-4ECD-9212-ACC691A057EA}" destId="{1051C927-141E-497E-923B-1F1265415594}" srcOrd="0" destOrd="0" presId="urn:microsoft.com/office/officeart/2008/layout/VerticalCurvedList"/>
    <dgm:cxn modelId="{02679909-0C77-4002-9F5B-5E213F447DD3}" type="presParOf" srcId="{BEC52D84-703E-4ECD-9212-ACC691A057EA}" destId="{96304F01-AD61-43A7-AFF9-57390EAEFD11}" srcOrd="1" destOrd="0" presId="urn:microsoft.com/office/officeart/2008/layout/VerticalCurvedList"/>
    <dgm:cxn modelId="{6D2FEB95-CB1E-4437-B54E-49229B7961D7}" type="presParOf" srcId="{BEC52D84-703E-4ECD-9212-ACC691A057EA}" destId="{F7038CF4-D17F-44EF-B917-B657D3A235F6}" srcOrd="2" destOrd="0" presId="urn:microsoft.com/office/officeart/2008/layout/VerticalCurvedList"/>
    <dgm:cxn modelId="{DA983C20-0E97-4F8A-ADC7-3483ACACF811}" type="presParOf" srcId="{BEC52D84-703E-4ECD-9212-ACC691A057EA}" destId="{767A0E39-12F0-41CF-8EB9-BE7882BFC136}" srcOrd="3" destOrd="0" presId="urn:microsoft.com/office/officeart/2008/layout/VerticalCurvedList"/>
    <dgm:cxn modelId="{989DCDF2-D06B-488C-A5D3-58F998FD6F86}" type="presParOf" srcId="{7F36DD84-94EA-41DD-A55E-4175CD3E15A1}" destId="{DDDB225C-48EC-49C4-9B76-DD90BE25E16E}" srcOrd="1" destOrd="0" presId="urn:microsoft.com/office/officeart/2008/layout/VerticalCurvedList"/>
    <dgm:cxn modelId="{0B129D98-1287-403B-B694-BB3FA9E203BA}" type="presParOf" srcId="{7F36DD84-94EA-41DD-A55E-4175CD3E15A1}" destId="{36FD9749-B793-43D4-944E-64AD39635B3E}" srcOrd="2" destOrd="0" presId="urn:microsoft.com/office/officeart/2008/layout/VerticalCurvedList"/>
    <dgm:cxn modelId="{2F997550-C857-4294-AC72-B6509CE9839F}" type="presParOf" srcId="{36FD9749-B793-43D4-944E-64AD39635B3E}" destId="{EA038E64-FDED-4C08-B264-7E3E7A776AB7}" srcOrd="0" destOrd="0" presId="urn:microsoft.com/office/officeart/2008/layout/VerticalCurvedList"/>
    <dgm:cxn modelId="{659B6E1E-AA88-4304-85E4-696E394D07DE}" type="presParOf" srcId="{7F36DD84-94EA-41DD-A55E-4175CD3E15A1}" destId="{7F5DA052-A513-4E8E-9D4A-A1D559E3C6D7}" srcOrd="3" destOrd="0" presId="urn:microsoft.com/office/officeart/2008/layout/VerticalCurvedList"/>
    <dgm:cxn modelId="{1F21B519-5099-4364-97CD-BA1CB4EA8BCC}" type="presParOf" srcId="{7F36DD84-94EA-41DD-A55E-4175CD3E15A1}" destId="{B0290890-5185-4881-98CF-6D83088A5F5B}" srcOrd="4" destOrd="0" presId="urn:microsoft.com/office/officeart/2008/layout/VerticalCurvedList"/>
    <dgm:cxn modelId="{B62AC50D-E0E6-447A-8296-1A4497155FFA}" type="presParOf" srcId="{B0290890-5185-4881-98CF-6D83088A5F5B}" destId="{4E9A4393-4558-4239-9CF5-AA7F41853CCD}" srcOrd="0" destOrd="0" presId="urn:microsoft.com/office/officeart/2008/layout/VerticalCurvedList"/>
    <dgm:cxn modelId="{CC942FC3-0763-44B3-A2E3-8B5A60E49812}" type="presParOf" srcId="{7F36DD84-94EA-41DD-A55E-4175CD3E15A1}" destId="{582886E9-9F6D-4EDD-80D3-27303958A0B7}" srcOrd="5" destOrd="0" presId="urn:microsoft.com/office/officeart/2008/layout/VerticalCurvedList"/>
    <dgm:cxn modelId="{9F60BE5E-CAED-43B7-88D2-FF01099B9DE2}" type="presParOf" srcId="{7F36DD84-94EA-41DD-A55E-4175CD3E15A1}" destId="{0C0E6C07-CA19-4F05-AF3C-F8EBC7E265C5}" srcOrd="6" destOrd="0" presId="urn:microsoft.com/office/officeart/2008/layout/VerticalCurvedList"/>
    <dgm:cxn modelId="{F2397E82-2148-44C1-BD8B-E54C5902BD9E}" type="presParOf" srcId="{0C0E6C07-CA19-4F05-AF3C-F8EBC7E265C5}" destId="{41E1DF89-0C12-485D-BD50-760880E70CE9}" srcOrd="0" destOrd="0" presId="urn:microsoft.com/office/officeart/2008/layout/VerticalCurvedList"/>
    <dgm:cxn modelId="{231FF8B0-446C-4CBF-9342-868B01F661A1}" type="presParOf" srcId="{7F36DD84-94EA-41DD-A55E-4175CD3E15A1}" destId="{76FD372C-2A63-435E-841D-4AC88F80C590}" srcOrd="7" destOrd="0" presId="urn:microsoft.com/office/officeart/2008/layout/VerticalCurvedList"/>
    <dgm:cxn modelId="{84C815B9-0D1A-43FC-8872-F768A0B36EA9}" type="presParOf" srcId="{7F36DD84-94EA-41DD-A55E-4175CD3E15A1}" destId="{A392401D-F10F-43FF-96D9-CD1FB06B5AA7}" srcOrd="8" destOrd="0" presId="urn:microsoft.com/office/officeart/2008/layout/VerticalCurvedList"/>
    <dgm:cxn modelId="{A7114987-EDCA-4892-AD5B-6E0367CAC1E7}" type="presParOf" srcId="{A392401D-F10F-43FF-96D9-CD1FB06B5AA7}" destId="{2CA3577A-AEA8-4B44-AED9-BD97B4C559C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304F01-AD61-43A7-AFF9-57390EAEFD11}">
      <dsp:nvSpPr>
        <dsp:cNvPr id="0" name=""/>
        <dsp:cNvSpPr/>
      </dsp:nvSpPr>
      <dsp:spPr>
        <a:xfrm>
          <a:off x="-5364532" y="-821498"/>
          <a:ext cx="6387754" cy="6387754"/>
        </a:xfrm>
        <a:prstGeom prst="blockArc">
          <a:avLst>
            <a:gd name="adj1" fmla="val 18900000"/>
            <a:gd name="adj2" fmla="val 2700000"/>
            <a:gd name="adj3" fmla="val 338"/>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DB225C-48EC-49C4-9B76-DD90BE25E16E}">
      <dsp:nvSpPr>
        <dsp:cNvPr id="0" name=""/>
        <dsp:cNvSpPr/>
      </dsp:nvSpPr>
      <dsp:spPr>
        <a:xfrm>
          <a:off x="535696" y="216804"/>
          <a:ext cx="9708159" cy="10258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385" tIns="45720" rIns="45720" bIns="45720" numCol="1" spcCol="1270" anchor="ctr" anchorCtr="0">
          <a:noAutofit/>
        </a:bodyPr>
        <a:lstStyle/>
        <a:p>
          <a:pPr marL="0" lvl="0" indent="0" algn="l" defTabSz="800100">
            <a:lnSpc>
              <a:spcPct val="90000"/>
            </a:lnSpc>
            <a:spcBef>
              <a:spcPct val="0"/>
            </a:spcBef>
            <a:spcAft>
              <a:spcPct val="35000"/>
            </a:spcAft>
            <a:buNone/>
          </a:pPr>
          <a:r>
            <a:rPr lang="et-EE" sz="1800" kern="1200" dirty="0"/>
            <a:t>Eesmärk – </a:t>
          </a:r>
          <a:r>
            <a:rPr lang="et-EE" sz="1800" kern="1200" noProof="0" dirty="0"/>
            <a:t>toetada tunnustatud tootjaorganisatsioone (TO) oma juhtimisvõimekuse tõstmisel ning seeläbi tagada nende jätkusuutlikkus</a:t>
          </a:r>
        </a:p>
      </dsp:txBody>
      <dsp:txXfrm>
        <a:off x="535696" y="216804"/>
        <a:ext cx="9708159" cy="1025877"/>
      </dsp:txXfrm>
    </dsp:sp>
    <dsp:sp modelId="{EA038E64-FDED-4C08-B264-7E3E7A776AB7}">
      <dsp:nvSpPr>
        <dsp:cNvPr id="0" name=""/>
        <dsp:cNvSpPr/>
      </dsp:nvSpPr>
      <dsp:spPr>
        <a:xfrm>
          <a:off x="79488" y="273535"/>
          <a:ext cx="912416" cy="91241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5DA052-A513-4E8E-9D4A-A1D559E3C6D7}">
      <dsp:nvSpPr>
        <dsp:cNvPr id="0" name=""/>
        <dsp:cNvSpPr/>
      </dsp:nvSpPr>
      <dsp:spPr>
        <a:xfrm>
          <a:off x="921949" y="1281672"/>
          <a:ext cx="9289672" cy="7476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385" tIns="45720" rIns="45720" bIns="45720" numCol="1" spcCol="1270" anchor="ctr" anchorCtr="0">
          <a:noAutofit/>
        </a:bodyPr>
        <a:lstStyle/>
        <a:p>
          <a:pPr marL="0" lvl="0" indent="0" algn="l" defTabSz="800100">
            <a:lnSpc>
              <a:spcPct val="90000"/>
            </a:lnSpc>
            <a:spcBef>
              <a:spcPct val="0"/>
            </a:spcBef>
            <a:spcAft>
              <a:spcPct val="35000"/>
            </a:spcAft>
            <a:buNone/>
          </a:pPr>
          <a:r>
            <a:rPr lang="et-EE" sz="1800" kern="1200" dirty="0"/>
            <a:t>Sihtgrupp – tunnustatud tootjaorganisatsioon ja tunnustatud tootjaorganisatsioonide liit</a:t>
          </a:r>
        </a:p>
      </dsp:txBody>
      <dsp:txXfrm>
        <a:off x="921949" y="1281672"/>
        <a:ext cx="9289672" cy="747605"/>
      </dsp:txXfrm>
    </dsp:sp>
    <dsp:sp modelId="{4E9A4393-4558-4239-9CF5-AA7F41853CCD}">
      <dsp:nvSpPr>
        <dsp:cNvPr id="0" name=""/>
        <dsp:cNvSpPr/>
      </dsp:nvSpPr>
      <dsp:spPr>
        <a:xfrm>
          <a:off x="97288" y="1194235"/>
          <a:ext cx="912416" cy="91241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2886E9-9F6D-4EDD-80D3-27303958A0B7}">
      <dsp:nvSpPr>
        <dsp:cNvPr id="0" name=""/>
        <dsp:cNvSpPr/>
      </dsp:nvSpPr>
      <dsp:spPr>
        <a:xfrm>
          <a:off x="1006671" y="2079566"/>
          <a:ext cx="9289672" cy="15266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385" tIns="45720" rIns="45720" bIns="45720" numCol="1" spcCol="1270" anchor="ctr" anchorCtr="0">
          <a:noAutofit/>
        </a:bodyPr>
        <a:lstStyle/>
        <a:p>
          <a:pPr algn="l">
            <a:spcBef>
              <a:spcPct val="0"/>
            </a:spcBef>
            <a:buNone/>
          </a:pPr>
          <a:r>
            <a:rPr lang="et-EE" sz="1800" kern="1200" noProof="0" dirty="0"/>
            <a:t>Toetatavad tegevused – organisatsiooni edasisele arendamisele suunatud  </a:t>
          </a:r>
          <a:r>
            <a:rPr lang="et-EE" sz="1800" u="sng" kern="1200" noProof="0" dirty="0"/>
            <a:t>uued</a:t>
          </a:r>
          <a:r>
            <a:rPr lang="et-EE" sz="1800" kern="1200" noProof="0" dirty="0"/>
            <a:t> tegevused, millest vähemalt 30%  moodustavad keskkonna-, kliima- või innovatsioonialased </a:t>
          </a:r>
          <a:r>
            <a:rPr lang="et-EE" sz="1800" kern="1200" noProof="0"/>
            <a:t>arendamistegevused ja mis </a:t>
          </a:r>
          <a:r>
            <a:rPr lang="et-EE" sz="1800" kern="1200" noProof="0" dirty="0"/>
            <a:t>on kirjeldatud toetuse taotlemisel esitatavas tegevuskavas, mis koostatakse kuni </a:t>
          </a:r>
          <a:r>
            <a:rPr lang="et-EE" sz="1800" kern="1200" noProof="0"/>
            <a:t>kolmeks aastaks</a:t>
          </a:r>
          <a:endParaRPr lang="et-EE" sz="1800" kern="1200" noProof="0" dirty="0"/>
        </a:p>
        <a:p>
          <a:pPr marL="0" marR="0" lvl="0" indent="0" algn="l" defTabSz="914400" eaLnBrk="1" fontAlgn="auto" latinLnBrk="0" hangingPunct="1">
            <a:lnSpc>
              <a:spcPct val="100000"/>
            </a:lnSpc>
            <a:spcBef>
              <a:spcPct val="0"/>
            </a:spcBef>
            <a:spcAft>
              <a:spcPts val="0"/>
            </a:spcAft>
            <a:buClrTx/>
            <a:buSzTx/>
            <a:buFontTx/>
            <a:buNone/>
            <a:tabLst/>
            <a:defRPr/>
          </a:pPr>
          <a:r>
            <a:rPr lang="et-EE" sz="1800" kern="1200" dirty="0"/>
            <a:t> </a:t>
          </a:r>
          <a:endParaRPr lang="en-US" sz="1800" kern="1200" dirty="0"/>
        </a:p>
      </dsp:txBody>
      <dsp:txXfrm>
        <a:off x="1006671" y="2079566"/>
        <a:ext cx="9289672" cy="1526641"/>
      </dsp:txXfrm>
    </dsp:sp>
    <dsp:sp modelId="{41E1DF89-0C12-485D-BD50-760880E70CE9}">
      <dsp:nvSpPr>
        <dsp:cNvPr id="0" name=""/>
        <dsp:cNvSpPr/>
      </dsp:nvSpPr>
      <dsp:spPr>
        <a:xfrm>
          <a:off x="394444" y="2355420"/>
          <a:ext cx="912416" cy="91241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FD372C-2A63-435E-841D-4AC88F80C590}">
      <dsp:nvSpPr>
        <dsp:cNvPr id="0" name=""/>
        <dsp:cNvSpPr/>
      </dsp:nvSpPr>
      <dsp:spPr>
        <a:xfrm>
          <a:off x="530551" y="3720475"/>
          <a:ext cx="9708159" cy="931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385" tIns="45720" rIns="45720" bIns="45720" numCol="1" spcCol="1270" anchor="ctr" anchorCtr="0">
          <a:noAutofit/>
        </a:bodyPr>
        <a:lstStyle/>
        <a:p>
          <a:pPr marL="0" lvl="0" indent="0" algn="l" defTabSz="800100">
            <a:lnSpc>
              <a:spcPct val="90000"/>
            </a:lnSpc>
            <a:spcBef>
              <a:spcPct val="0"/>
            </a:spcBef>
            <a:spcAft>
              <a:spcPct val="35000"/>
            </a:spcAft>
            <a:buNone/>
          </a:pPr>
          <a:r>
            <a:rPr lang="et-EE" sz="1800" kern="1200" noProof="0" dirty="0"/>
            <a:t>Toetuse suurus – toetuse maksimaalne suurus on kuni 10% taotleja müügitulu suurusest, mida vähendatakse igal aastal 0,5% võrra või 25 000 euro võrra. Maksimaalne toetuse suurus on 100 000 eurot aastas.</a:t>
          </a:r>
        </a:p>
      </dsp:txBody>
      <dsp:txXfrm>
        <a:off x="530551" y="3720475"/>
        <a:ext cx="9708159" cy="931227"/>
      </dsp:txXfrm>
    </dsp:sp>
    <dsp:sp modelId="{2CA3577A-AEA8-4B44-AED9-BD97B4C559C0}">
      <dsp:nvSpPr>
        <dsp:cNvPr id="0" name=""/>
        <dsp:cNvSpPr/>
      </dsp:nvSpPr>
      <dsp:spPr>
        <a:xfrm>
          <a:off x="79488" y="3558805"/>
          <a:ext cx="912416" cy="91241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457200" y="730250"/>
            <a:ext cx="6397625" cy="3597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31213" y="4560392"/>
            <a:ext cx="5851239" cy="43194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1" name="Rectangle 3"/>
          <p:cNvSpPr>
            <a:spLocks noGrp="1" noChangeArrowheads="1"/>
          </p:cNvSpPr>
          <p:nvPr>
            <p:ph type="hdr"/>
          </p:nvPr>
        </p:nvSpPr>
        <p:spPr bwMode="auto">
          <a:xfrm>
            <a:off x="1" y="0"/>
            <a:ext cx="3173709" cy="4789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670911" algn="l"/>
                <a:tab pos="1341821" algn="l"/>
                <a:tab pos="2012732" algn="l"/>
                <a:tab pos="2683642"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4139956" y="0"/>
            <a:ext cx="3173709" cy="4789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70911" algn="l"/>
                <a:tab pos="1341821" algn="l"/>
                <a:tab pos="2012732" algn="l"/>
                <a:tab pos="2683642"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1" y="9120783"/>
            <a:ext cx="3173709" cy="4789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670911" algn="l"/>
                <a:tab pos="1341821" algn="l"/>
                <a:tab pos="2012732" algn="l"/>
                <a:tab pos="2683642"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4139956" y="9120783"/>
            <a:ext cx="3173709" cy="4789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70911" algn="l"/>
                <a:tab pos="1341821" algn="l"/>
                <a:tab pos="2012732" algn="l"/>
                <a:tab pos="2683642" algn="l"/>
              </a:tabLst>
              <a:defRPr sz="13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1</a:t>
            </a:fld>
            <a:endParaRPr lang="et-EE" altLang="en-US"/>
          </a:p>
        </p:txBody>
      </p:sp>
    </p:spTree>
    <p:extLst>
      <p:ext uri="{BB962C8B-B14F-4D97-AF65-F5344CB8AC3E}">
        <p14:creationId xmlns:p14="http://schemas.microsoft.com/office/powerpoint/2010/main" val="3353422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5000"/>
              </a:lnSpc>
              <a:spcBef>
                <a:spcPts val="200"/>
              </a:spcBef>
              <a:spcAft>
                <a:spcPts val="200"/>
              </a:spcAft>
            </a:pPr>
            <a:r>
              <a:rPr lang="et-EE" sz="1800" dirty="0">
                <a:effectLst/>
                <a:highlight>
                  <a:srgbClr val="FFFF00"/>
                </a:highlight>
                <a:latin typeface="Times New Roman" panose="02020603050405020304" pitchFamily="18" charset="0"/>
                <a:ea typeface="Calibri" panose="020F0502020204030204" pitchFamily="34" charset="0"/>
              </a:rPr>
              <a:t>Slaid: Ragni</a:t>
            </a:r>
          </a:p>
          <a:p>
            <a:pPr algn="just">
              <a:lnSpc>
                <a:spcPct val="105000"/>
              </a:lnSpc>
              <a:spcBef>
                <a:spcPts val="200"/>
              </a:spcBef>
              <a:spcAft>
                <a:spcPts val="200"/>
              </a:spcAft>
            </a:pPr>
            <a:r>
              <a:rPr lang="et-EE" sz="1800" dirty="0">
                <a:effectLst/>
                <a:highlight>
                  <a:srgbClr val="FFFF00"/>
                </a:highlight>
                <a:latin typeface="Times New Roman" panose="02020603050405020304" pitchFamily="18" charset="0"/>
                <a:ea typeface="Calibri" panose="020F0502020204030204" pitchFamily="34" charset="0"/>
              </a:rPr>
              <a:t>Aktiivse tootja mõiste: </a:t>
            </a:r>
          </a:p>
          <a:p>
            <a:pPr algn="just">
              <a:lnSpc>
                <a:spcPct val="105000"/>
              </a:lnSpc>
              <a:spcBef>
                <a:spcPts val="200"/>
              </a:spcBef>
              <a:spcAft>
                <a:spcPts val="200"/>
              </a:spcAft>
            </a:pPr>
            <a:r>
              <a:rPr lang="et-EE" sz="1800" u="sng" dirty="0">
                <a:effectLst/>
                <a:highlight>
                  <a:srgbClr val="FFFF00"/>
                </a:highlight>
                <a:latin typeface="Times New Roman" panose="02020603050405020304" pitchFamily="18" charset="0"/>
                <a:ea typeface="Calibri" panose="020F0502020204030204" pitchFamily="34" charset="0"/>
              </a:rPr>
              <a:t>Lihtsalt öeldes lisandub mõistele juurde püsikultuuride alune maa ning pärandniidud.</a:t>
            </a:r>
          </a:p>
          <a:p>
            <a:pPr algn="just">
              <a:lnSpc>
                <a:spcPct val="105000"/>
              </a:lnSpc>
              <a:spcBef>
                <a:spcPts val="200"/>
              </a:spcBef>
              <a:spcAft>
                <a:spcPts val="200"/>
              </a:spcAft>
            </a:pPr>
            <a:r>
              <a:rPr lang="et-EE" sz="1800" dirty="0">
                <a:effectLst/>
                <a:highlight>
                  <a:srgbClr val="FFFF00"/>
                </a:highlight>
                <a:latin typeface="Times New Roman" panose="02020603050405020304" pitchFamily="18" charset="0"/>
                <a:ea typeface="Calibri" panose="020F0502020204030204" pitchFamily="34" charset="0"/>
              </a:rPr>
              <a:t> </a:t>
            </a:r>
          </a:p>
          <a:p>
            <a:pPr algn="just">
              <a:lnSpc>
                <a:spcPct val="105000"/>
              </a:lnSpc>
              <a:spcBef>
                <a:spcPts val="200"/>
              </a:spcBef>
              <a:spcAft>
                <a:spcPts val="200"/>
              </a:spcAft>
            </a:pPr>
            <a:r>
              <a:rPr lang="et-EE" sz="1800" dirty="0">
                <a:effectLst/>
                <a:highlight>
                  <a:srgbClr val="FFFF00"/>
                </a:highlight>
                <a:latin typeface="Times New Roman" panose="02020603050405020304" pitchFamily="18" charset="0"/>
                <a:ea typeface="Calibri" panose="020F0502020204030204" pitchFamily="34" charset="0"/>
              </a:rPr>
              <a:t>Aktiivseks põllumajandustootjaks loetakse füüsilisi või juriidilisi isikuid, kelle saadud otsetoetuste summa ei ületanud eelneval aastal 5 000 eurot.</a:t>
            </a:r>
            <a:endParaRPr lang="et-EE" sz="1800" dirty="0">
              <a:effectLst/>
              <a:latin typeface="Calibri" panose="020F0502020204030204" pitchFamily="34" charset="0"/>
              <a:ea typeface="Calibri" panose="020F0502020204030204" pitchFamily="34" charset="0"/>
            </a:endParaRPr>
          </a:p>
          <a:p>
            <a:pPr algn="just">
              <a:lnSpc>
                <a:spcPct val="105000"/>
              </a:lnSpc>
              <a:spcBef>
                <a:spcPts val="200"/>
              </a:spcBef>
              <a:spcAft>
                <a:spcPts val="200"/>
              </a:spcAft>
            </a:pPr>
            <a:r>
              <a:rPr lang="et-EE" sz="1800" dirty="0">
                <a:effectLst/>
                <a:highlight>
                  <a:srgbClr val="FFFF00"/>
                </a:highlight>
                <a:latin typeface="Times New Roman" panose="02020603050405020304" pitchFamily="18" charset="0"/>
                <a:ea typeface="Calibri" panose="020F0502020204030204" pitchFamily="34" charset="0"/>
              </a:rPr>
              <a:t>Kui eelneval aastal taotleja põllumajandusliku majapidamise kohta antud otsetoetuste summa on suurem kui 5000 eurot või kelle põllumajandusliku majapidamise kohta ei antud taotluse esitamise aastale eelnenud kalendriaastal otsetoetusi, siis füüsiline isik või juriidiline isik loetakse aktiivseks põllumajandustootjaks juhul, kui ta vastab vähemalt ühele järgmistest tingimustest:</a:t>
            </a:r>
            <a:endParaRPr lang="et-EE" sz="1800" dirty="0">
              <a:effectLst/>
              <a:latin typeface="Calibri" panose="020F0502020204030204" pitchFamily="34" charset="0"/>
              <a:ea typeface="Calibri" panose="020F0502020204030204" pitchFamily="34" charset="0"/>
            </a:endParaRPr>
          </a:p>
          <a:p>
            <a:pPr algn="just">
              <a:lnSpc>
                <a:spcPct val="105000"/>
              </a:lnSpc>
              <a:spcBef>
                <a:spcPts val="200"/>
              </a:spcBef>
              <a:spcAft>
                <a:spcPts val="200"/>
              </a:spcAft>
            </a:pPr>
            <a:r>
              <a:rPr lang="et-EE" sz="1800" dirty="0">
                <a:effectLst/>
                <a:highlight>
                  <a:srgbClr val="FFFF00"/>
                </a:highlight>
                <a:latin typeface="Times New Roman" panose="02020603050405020304" pitchFamily="18" charset="0"/>
                <a:ea typeface="Calibri" panose="020F0502020204030204" pitchFamily="34" charset="0"/>
              </a:rPr>
              <a:t> </a:t>
            </a:r>
          </a:p>
          <a:p>
            <a:pPr algn="just">
              <a:lnSpc>
                <a:spcPct val="105000"/>
              </a:lnSpc>
              <a:spcBef>
                <a:spcPts val="200"/>
              </a:spcBef>
              <a:spcAft>
                <a:spcPts val="200"/>
              </a:spcAft>
            </a:pPr>
            <a:r>
              <a:rPr lang="et-EE" sz="1800" dirty="0">
                <a:effectLst/>
                <a:highlight>
                  <a:srgbClr val="FFFF00"/>
                </a:highlight>
                <a:latin typeface="Times New Roman" panose="02020603050405020304" pitchFamily="18" charset="0"/>
                <a:ea typeface="Calibri" panose="020F0502020204030204" pitchFamily="34" charset="0"/>
              </a:rPr>
              <a:t>1) taotluse esitamise aastal on tema kasutuses vähemalt </a:t>
            </a:r>
            <a:r>
              <a:rPr lang="et-EE" sz="1800" u="sng" dirty="0">
                <a:effectLst/>
                <a:highlight>
                  <a:srgbClr val="FFFF00"/>
                </a:highlight>
                <a:latin typeface="Times New Roman" panose="02020603050405020304" pitchFamily="18" charset="0"/>
                <a:ea typeface="Calibri" panose="020F0502020204030204" pitchFamily="34" charset="0"/>
              </a:rPr>
              <a:t>üks hektar põllumaad või püsikultuuride alust maad;</a:t>
            </a:r>
            <a:endParaRPr lang="et-EE" sz="1800" dirty="0">
              <a:effectLst/>
              <a:latin typeface="Calibri" panose="020F0502020204030204" pitchFamily="34" charset="0"/>
              <a:ea typeface="Calibri" panose="020F0502020204030204" pitchFamily="34" charset="0"/>
            </a:endParaRPr>
          </a:p>
          <a:p>
            <a:pPr algn="just">
              <a:lnSpc>
                <a:spcPct val="105000"/>
              </a:lnSpc>
              <a:spcBef>
                <a:spcPts val="200"/>
              </a:spcBef>
              <a:spcAft>
                <a:spcPts val="200"/>
              </a:spcAft>
            </a:pPr>
            <a:r>
              <a:rPr lang="et-EE" sz="1800" dirty="0">
                <a:effectLst/>
                <a:highlight>
                  <a:srgbClr val="FFFF00"/>
                </a:highlight>
                <a:latin typeface="Times New Roman" panose="02020603050405020304" pitchFamily="18" charset="0"/>
                <a:ea typeface="Calibri" panose="020F0502020204030204" pitchFamily="34" charset="0"/>
              </a:rPr>
              <a:t>  2) taotluse esitamise aastal on tal põllumajandusloomade registri andmetel ühele loomühikule vastavalt hulgal põllumajandusloomi või üks mesilaspere;</a:t>
            </a:r>
            <a:endParaRPr lang="et-EE" sz="1800" dirty="0">
              <a:effectLst/>
              <a:latin typeface="Calibri" panose="020F0502020204030204" pitchFamily="34" charset="0"/>
              <a:ea typeface="Calibri" panose="020F0502020204030204" pitchFamily="34" charset="0"/>
            </a:endParaRPr>
          </a:p>
          <a:p>
            <a:pPr algn="just">
              <a:lnSpc>
                <a:spcPct val="105000"/>
              </a:lnSpc>
              <a:spcBef>
                <a:spcPts val="200"/>
              </a:spcBef>
              <a:spcAft>
                <a:spcPts val="200"/>
              </a:spcAft>
            </a:pPr>
            <a:r>
              <a:rPr lang="et-EE" sz="1800" dirty="0">
                <a:effectLst/>
                <a:highlight>
                  <a:srgbClr val="FFFF00"/>
                </a:highlight>
                <a:latin typeface="Times New Roman" panose="02020603050405020304" pitchFamily="18" charset="0"/>
                <a:ea typeface="Calibri" panose="020F0502020204030204" pitchFamily="34" charset="0"/>
              </a:rPr>
              <a:t>  3) taotluse esitamise aastal on tema kasutuses oleva põllumajandusmaa karjatamiseks ja harimiseks sobilikus seisukorras hoidmise kulu vähemalt 60 eurot hektari kohta;</a:t>
            </a:r>
            <a:endParaRPr lang="et-EE" sz="1800" dirty="0">
              <a:effectLst/>
              <a:latin typeface="Calibri" panose="020F0502020204030204" pitchFamily="34" charset="0"/>
              <a:ea typeface="Calibri" panose="020F0502020204030204" pitchFamily="34" charset="0"/>
            </a:endParaRPr>
          </a:p>
          <a:p>
            <a:pPr algn="just">
              <a:lnSpc>
                <a:spcPct val="105000"/>
              </a:lnSpc>
              <a:spcBef>
                <a:spcPts val="200"/>
              </a:spcBef>
              <a:spcAft>
                <a:spcPts val="200"/>
              </a:spcAft>
            </a:pPr>
            <a:r>
              <a:rPr lang="et-EE" sz="1800" dirty="0">
                <a:effectLst/>
                <a:highlight>
                  <a:srgbClr val="FFFF00"/>
                </a:highlight>
                <a:latin typeface="Times New Roman" panose="02020603050405020304" pitchFamily="18" charset="0"/>
                <a:ea typeface="Calibri" panose="020F0502020204030204" pitchFamily="34" charset="0"/>
              </a:rPr>
              <a:t>  4</a:t>
            </a:r>
            <a:r>
              <a:rPr lang="et-EE" sz="1800" u="sng" dirty="0">
                <a:effectLst/>
                <a:highlight>
                  <a:srgbClr val="FFFF00"/>
                </a:highlight>
                <a:latin typeface="Times New Roman" panose="02020603050405020304" pitchFamily="18" charset="0"/>
                <a:ea typeface="Calibri" panose="020F0502020204030204" pitchFamily="34" charset="0"/>
              </a:rPr>
              <a:t>) taotluse esitamise aastal on tema kasutuses vähemalt üks hektar pärandniitu, mis vastab perioodi 2023–2027 pärandniidu hooldamise toetuse toetusõigusliku maa nõuetele.</a:t>
            </a:r>
            <a:endParaRPr lang="et-EE" sz="1800" dirty="0">
              <a:effectLst/>
              <a:latin typeface="Calibri" panose="020F0502020204030204" pitchFamily="34" charset="0"/>
              <a:ea typeface="Calibri" panose="020F0502020204030204" pitchFamily="34" charset="0"/>
            </a:endParaRPr>
          </a:p>
          <a:p>
            <a:endParaRPr lang="et-EE" dirty="0"/>
          </a:p>
          <a:p>
            <a:r>
              <a:rPr lang="et-EE" dirty="0" err="1"/>
              <a:t>PRIA-lt</a:t>
            </a:r>
            <a:r>
              <a:rPr lang="et-EE" dirty="0"/>
              <a:t> tuli ettepanek </a:t>
            </a:r>
            <a:r>
              <a:rPr lang="et-EE" u="sng" dirty="0"/>
              <a:t>lühendada</a:t>
            </a:r>
            <a:r>
              <a:rPr lang="et-EE" dirty="0"/>
              <a:t> loomatoetuste taotlemise perioodi, kuid küsisime konsulentidelt ning tootjaorganisatsioonidelt nende arvamust ning nende arvamuste põhjal me taotlusperioodi ei muuda.</a:t>
            </a:r>
          </a:p>
        </p:txBody>
      </p:sp>
      <p:sp>
        <p:nvSpPr>
          <p:cNvPr id="4" name="Slide Number Placeholder 3"/>
          <p:cNvSpPr>
            <a:spLocks noGrp="1"/>
          </p:cNvSpPr>
          <p:nvPr>
            <p:ph type="sldNum"/>
          </p:nvPr>
        </p:nvSpPr>
        <p:spPr/>
        <p:txBody>
          <a:bodyPr/>
          <a:lstStyle/>
          <a:p>
            <a:fld id="{9137B0FE-B827-43E6-9F1A-73A7AB4ED6CD}" type="slidenum">
              <a:rPr lang="et-EE" altLang="en-US" smtClean="0"/>
              <a:pPr/>
              <a:t>12</a:t>
            </a:fld>
            <a:endParaRPr lang="et-EE" altLang="en-US"/>
          </a:p>
        </p:txBody>
      </p:sp>
    </p:spTree>
    <p:extLst>
      <p:ext uri="{BB962C8B-B14F-4D97-AF65-F5344CB8AC3E}">
        <p14:creationId xmlns:p14="http://schemas.microsoft.com/office/powerpoint/2010/main" val="920507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Eike</a:t>
            </a:r>
          </a:p>
          <a:p>
            <a:endParaRPr lang="et-EE" dirty="0"/>
          </a:p>
          <a:p>
            <a:r>
              <a:rPr lang="et-EE" dirty="0"/>
              <a:t>Kõige enam täidab mulla- ja veekaitse eesmärke neil maadel olev väärtuslik püsirohumaa, kus täidetakse olulisel määral ka elurikkuse eesmärke – seetõttu rakenduvad 2024. a veel kaks väikest toetusmeedet. </a:t>
            </a:r>
          </a:p>
          <a:p>
            <a:pPr algn="l">
              <a:lnSpc>
                <a:spcPts val="1190"/>
              </a:lnSpc>
            </a:pPr>
            <a:endParaRPr lang="et-EE" sz="1800" kern="0" dirty="0">
              <a:solidFill>
                <a:srgbClr val="000000"/>
              </a:solidFill>
              <a:effectLst/>
              <a:latin typeface="Times New Roman" panose="02020603050405020304" pitchFamily="18" charset="0"/>
              <a:ea typeface="Times New Roman" panose="02020603050405020304" pitchFamily="18" charset="0"/>
            </a:endParaRPr>
          </a:p>
          <a:p>
            <a:pPr algn="l">
              <a:lnSpc>
                <a:spcPts val="1190"/>
              </a:lnSpc>
            </a:pPr>
            <a:r>
              <a:rPr lang="et-EE" sz="1800" kern="0" dirty="0">
                <a:solidFill>
                  <a:srgbClr val="000000"/>
                </a:solidFill>
                <a:effectLst/>
                <a:latin typeface="Times New Roman" panose="02020603050405020304" pitchFamily="18" charset="0"/>
                <a:ea typeface="Times New Roman" panose="02020603050405020304" pitchFamily="18" charset="0"/>
              </a:rPr>
              <a:t>Seda toetust ei anta maa kohta, mille kohta antakse:</a:t>
            </a:r>
            <a:br>
              <a:rPr lang="et-EE" sz="1800" kern="0" dirty="0">
                <a:solidFill>
                  <a:srgbClr val="000000"/>
                </a:solidFill>
                <a:effectLst/>
                <a:latin typeface="Times New Roman" panose="02020603050405020304" pitchFamily="18" charset="0"/>
                <a:ea typeface="Times New Roman" panose="02020603050405020304" pitchFamily="18" charset="0"/>
              </a:rPr>
            </a:br>
            <a:r>
              <a:rPr lang="et-EE" sz="1800" kern="0" dirty="0">
                <a:solidFill>
                  <a:srgbClr val="000000"/>
                </a:solidFill>
                <a:effectLst/>
                <a:latin typeface="Times New Roman" panose="02020603050405020304" pitchFamily="18" charset="0"/>
                <a:ea typeface="Times New Roman" panose="02020603050405020304" pitchFamily="18" charset="0"/>
              </a:rPr>
              <a:t>1) muud mulla- ja veekaitsetoetust;</a:t>
            </a:r>
            <a:br>
              <a:rPr lang="et-EE" sz="1800" kern="0" dirty="0">
                <a:solidFill>
                  <a:srgbClr val="000000"/>
                </a:solidFill>
                <a:effectLst/>
                <a:latin typeface="Times New Roman" panose="02020603050405020304" pitchFamily="18" charset="0"/>
                <a:ea typeface="Times New Roman" panose="02020603050405020304" pitchFamily="18" charset="0"/>
              </a:rPr>
            </a:br>
            <a:r>
              <a:rPr lang="et-EE" sz="1800" kern="0" dirty="0">
                <a:solidFill>
                  <a:srgbClr val="000000"/>
                </a:solidFill>
                <a:effectLst/>
                <a:latin typeface="Times New Roman" panose="02020603050405020304" pitchFamily="18" charset="0"/>
                <a:ea typeface="Times New Roman" panose="02020603050405020304" pitchFamily="18" charset="0"/>
              </a:rPr>
              <a:t>2) väärtusliku püsirohumaa säilitamise toetust.</a:t>
            </a:r>
            <a:endParaRPr lang="et-EE" sz="1800" kern="50" dirty="0">
              <a:effectLst/>
              <a:latin typeface="Times New Roman" panose="02020603050405020304" pitchFamily="18" charset="0"/>
              <a:ea typeface="SimSun" panose="02010600030101010101" pitchFamily="2" charset="-122"/>
            </a:endParaRPr>
          </a:p>
          <a:p>
            <a:pPr algn="l">
              <a:lnSpc>
                <a:spcPts val="1190"/>
              </a:lnSpc>
            </a:pPr>
            <a:r>
              <a:rPr lang="et-EE" sz="1800" kern="0" dirty="0">
                <a:solidFill>
                  <a:srgbClr val="000000"/>
                </a:solidFill>
                <a:effectLst/>
                <a:latin typeface="Times New Roman" panose="02020603050405020304" pitchFamily="18" charset="0"/>
                <a:ea typeface="Times New Roman" panose="02020603050405020304" pitchFamily="18" charset="0"/>
              </a:rPr>
              <a:t> </a:t>
            </a:r>
            <a:endParaRPr lang="et-EE" sz="1800" kern="50" dirty="0">
              <a:effectLst/>
              <a:latin typeface="Times New Roman" panose="02020603050405020304" pitchFamily="18" charset="0"/>
              <a:ea typeface="SimSun" panose="02010600030101010101" pitchFamily="2" charset="-122"/>
            </a:endParaRPr>
          </a:p>
          <a:p>
            <a:pPr algn="just">
              <a:lnSpc>
                <a:spcPts val="1190"/>
              </a:lnSpc>
            </a:pPr>
            <a:r>
              <a:rPr lang="et-EE" sz="1800" kern="0" dirty="0">
                <a:solidFill>
                  <a:srgbClr val="000000"/>
                </a:solidFill>
                <a:effectLst/>
                <a:latin typeface="Times New Roman" panose="02020603050405020304" pitchFamily="18" charset="0"/>
                <a:ea typeface="Times New Roman" panose="02020603050405020304" pitchFamily="18" charset="0"/>
              </a:rPr>
              <a:t>Toetust ei anta maa kohta, mis vastab pärandniidu hooldamise toetuse toetusõigusliku maa nõuetele.</a:t>
            </a:r>
          </a:p>
          <a:p>
            <a:pPr algn="just">
              <a:lnSpc>
                <a:spcPts val="1190"/>
              </a:lnSpc>
            </a:pPr>
            <a:endParaRPr lang="et-EE" sz="1800" kern="0" dirty="0">
              <a:solidFill>
                <a:srgbClr val="000000"/>
              </a:solidFill>
              <a:effectLst/>
              <a:latin typeface="Times New Roman" panose="02020603050405020304" pitchFamily="18" charset="0"/>
              <a:ea typeface="SimSun" panose="02010600030101010101" pitchFamily="2" charset="-122"/>
            </a:endParaRPr>
          </a:p>
          <a:p>
            <a:pPr algn="just">
              <a:lnSpc>
                <a:spcPts val="1190"/>
              </a:lnSpc>
            </a:pPr>
            <a:r>
              <a:rPr lang="et-EE" sz="1800" kern="0" dirty="0">
                <a:solidFill>
                  <a:srgbClr val="000000"/>
                </a:solidFill>
                <a:effectLst/>
                <a:latin typeface="Times New Roman" panose="02020603050405020304" pitchFamily="18" charset="0"/>
                <a:ea typeface="SimSun" panose="02010600030101010101" pitchFamily="2" charset="-122"/>
              </a:rPr>
              <a:t>Kui KOM sobib, siis olukorras, kus sama taotleja taotleb ka </a:t>
            </a:r>
            <a:r>
              <a:rPr lang="et-EE" sz="1800" kern="0" dirty="0" err="1">
                <a:solidFill>
                  <a:srgbClr val="000000"/>
                </a:solidFill>
                <a:effectLst/>
                <a:latin typeface="Times New Roman" panose="02020603050405020304" pitchFamily="18" charset="0"/>
                <a:ea typeface="SimSun" panose="02010600030101010101" pitchFamily="2" charset="-122"/>
              </a:rPr>
              <a:t>ökoalade</a:t>
            </a:r>
            <a:r>
              <a:rPr lang="et-EE" sz="1800" kern="0" dirty="0">
                <a:solidFill>
                  <a:srgbClr val="000000"/>
                </a:solidFill>
                <a:effectLst/>
                <a:latin typeface="Times New Roman" panose="02020603050405020304" pitchFamily="18" charset="0"/>
                <a:ea typeface="SimSun" panose="02010600030101010101" pitchFamily="2" charset="-122"/>
              </a:rPr>
              <a:t> toetust, siis ei saa MULD/VESI toetust </a:t>
            </a:r>
            <a:r>
              <a:rPr lang="et-EE" sz="1800" kern="0" dirty="0" err="1">
                <a:solidFill>
                  <a:srgbClr val="000000"/>
                </a:solidFill>
                <a:effectLst/>
                <a:latin typeface="Times New Roman" panose="02020603050405020304" pitchFamily="18" charset="0"/>
                <a:ea typeface="SimSun" panose="02010600030101010101" pitchFamily="2" charset="-122"/>
              </a:rPr>
              <a:t>ökoalana</a:t>
            </a:r>
            <a:r>
              <a:rPr lang="et-EE" sz="1800" kern="0" dirty="0">
                <a:solidFill>
                  <a:srgbClr val="000000"/>
                </a:solidFill>
                <a:effectLst/>
                <a:latin typeface="Times New Roman" panose="02020603050405020304" pitchFamily="18" charset="0"/>
                <a:ea typeface="SimSun" panose="02010600030101010101" pitchFamily="2" charset="-122"/>
              </a:rPr>
              <a:t> määratlenud maa kohta. Ülejäänud põllumaa saab nii MULD/VESI kui </a:t>
            </a:r>
            <a:r>
              <a:rPr lang="et-EE" sz="1800" kern="0" dirty="0" err="1">
                <a:solidFill>
                  <a:srgbClr val="000000"/>
                </a:solidFill>
                <a:effectLst/>
                <a:latin typeface="Times New Roman" panose="02020603050405020304" pitchFamily="18" charset="0"/>
                <a:ea typeface="SimSun" panose="02010600030101010101" pitchFamily="2" charset="-122"/>
              </a:rPr>
              <a:t>ökoalade</a:t>
            </a:r>
            <a:r>
              <a:rPr lang="et-EE" sz="1800" kern="0" dirty="0">
                <a:solidFill>
                  <a:srgbClr val="000000"/>
                </a:solidFill>
                <a:effectLst/>
                <a:latin typeface="Times New Roman" panose="02020603050405020304" pitchFamily="18" charset="0"/>
                <a:ea typeface="SimSun" panose="02010600030101010101" pitchFamily="2" charset="-122"/>
              </a:rPr>
              <a:t> toetust (ei hakanud seda suurele slaidile panema, aga mõni ehk küsib). </a:t>
            </a:r>
            <a:endParaRPr lang="et-EE" sz="1800" kern="50" dirty="0">
              <a:effectLst/>
              <a:latin typeface="Times New Roman" panose="02020603050405020304" pitchFamily="18" charset="0"/>
              <a:ea typeface="SimSun" panose="02010600030101010101" pitchFamily="2" charset="-122"/>
            </a:endParaRPr>
          </a:p>
          <a:p>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13</a:t>
            </a:fld>
            <a:endParaRPr lang="et-EE" altLang="en-US"/>
          </a:p>
        </p:txBody>
      </p:sp>
    </p:spTree>
    <p:extLst>
      <p:ext uri="{BB962C8B-B14F-4D97-AF65-F5344CB8AC3E}">
        <p14:creationId xmlns:p14="http://schemas.microsoft.com/office/powerpoint/2010/main" val="2017980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Kadri Kask</a:t>
            </a:r>
          </a:p>
          <a:p>
            <a:r>
              <a:rPr lang="et-EE" dirty="0"/>
              <a:t>Toetust saavad kahte tüüpi püsirohumaad: väljaspool kaitstavaid alasid asuvad pärandniidud ja kõrge loodusväärtusega püsirohumaad. Väärtuslikud püsirohumaad peavad olema </a:t>
            </a:r>
            <a:r>
              <a:rPr lang="et-EE" sz="1800" kern="0" dirty="0">
                <a:effectLst/>
                <a:latin typeface="Times New Roman" panose="02020603050405020304" pitchFamily="18" charset="0"/>
                <a:ea typeface="Times New Roman" panose="02020603050405020304" pitchFamily="18" charset="0"/>
              </a:rPr>
              <a:t>pikemat aega uuendamata. Kultuurtaimed peavad olema hakanud asenduma looduslike rohttaimedega või tegu peab olema juba liigirikka, peamiselt looduslike liikidega niiduga. </a:t>
            </a:r>
          </a:p>
          <a:p>
            <a:r>
              <a:rPr lang="et-EE" sz="1800" kern="0" dirty="0">
                <a:effectLst/>
                <a:latin typeface="Times New Roman" panose="02020603050405020304" pitchFamily="18" charset="0"/>
                <a:ea typeface="Times New Roman" panose="02020603050405020304" pitchFamily="18" charset="0"/>
              </a:rPr>
              <a:t>Tegemist on 5-aastase keskkonnatoetusega. Toetust saavad ainult need püsirohumaad, mis on ekspertide poolt inventeeritud väärtuslikeks püsirohumaadeks. Väljaspool kaitstavaid alasid asuvad pärandniidud on inventeeritud ja neile saab hakata toetust taotlema alates 2024. aastast. </a:t>
            </a:r>
          </a:p>
          <a:p>
            <a:r>
              <a:rPr lang="et-EE" sz="1800" kern="0" dirty="0">
                <a:effectLst/>
                <a:latin typeface="Times New Roman" panose="02020603050405020304" pitchFamily="18" charset="0"/>
              </a:rPr>
              <a:t>Kõrge loodusväärtusega püsirohumaid (=</a:t>
            </a:r>
            <a:r>
              <a:rPr lang="et-EE" sz="1200" dirty="0">
                <a:latin typeface="+mj-lt"/>
              </a:rPr>
              <a:t>pikemat aega uuendamata püsirohumaad, kus kultuurtaimed on hakanud asenduma looduslike rohttaimedega) hakatakse inventeerima alates 2024. aasta suvest ja toetust saab küsida alates 2025. aastast. Igal aastal inventeeritakse maid juurde. Taotleja näeb oma toetusõiguslikke väärtuslikke püsirohumaid taotlusel (PRIA kaardil).</a:t>
            </a:r>
          </a:p>
          <a:p>
            <a:r>
              <a:rPr lang="et-EE" sz="1200" dirty="0">
                <a:latin typeface="+mj-lt"/>
              </a:rPr>
              <a:t>Et </a:t>
            </a:r>
            <a:r>
              <a:rPr lang="et-EE" sz="1200" dirty="0" err="1">
                <a:latin typeface="+mj-lt"/>
              </a:rPr>
              <a:t>inventeerijad</a:t>
            </a:r>
            <a:r>
              <a:rPr lang="et-EE" sz="1200" dirty="0">
                <a:latin typeface="+mj-lt"/>
              </a:rPr>
              <a:t> tuleksid kiiremini teie maid üle vaatama, saab oma pikalt uuendamata püsirohumaadest anda teada HeaPõld veebilehel.</a:t>
            </a:r>
          </a:p>
          <a:p>
            <a:endParaRPr lang="et-EE" sz="1200" dirty="0">
              <a:latin typeface="+mj-lt"/>
            </a:endParaRPr>
          </a:p>
          <a:p>
            <a:pPr marL="0" marR="0" lvl="0" indent="0" algn="l" defTabSz="449263" rtl="0" eaLnBrk="1" fontAlgn="base" latinLnBrk="0" hangingPunct="1">
              <a:lnSpc>
                <a:spcPct val="110000"/>
              </a:lnSpc>
              <a:spcBef>
                <a:spcPct val="0"/>
              </a:spcBef>
              <a:spcAft>
                <a:spcPts val="800"/>
              </a:spcAft>
              <a:buClr>
                <a:srgbClr val="000000"/>
              </a:buClr>
              <a:buSzPct val="100000"/>
              <a:buFont typeface="Times New Roman" panose="02020603050405020304" pitchFamily="18" charset="0"/>
              <a:buNone/>
              <a:tabLst/>
              <a:defRPr/>
            </a:pPr>
            <a:r>
              <a:rPr kumimoji="0" lang="et-EE" sz="2000" b="1" i="0" u="none" strike="noStrike" kern="1200" cap="none" spc="0" normalizeH="0" baseline="0" noProof="0" dirty="0">
                <a:ln>
                  <a:noFill/>
                </a:ln>
                <a:solidFill>
                  <a:srgbClr val="000000"/>
                </a:solidFill>
                <a:effectLst/>
                <a:uLnTx/>
                <a:uFillTx/>
                <a:latin typeface="Roboto Condensed"/>
                <a:ea typeface="Times New Roman" panose="02020603050405020304" pitchFamily="18" charset="0"/>
                <a:cs typeface="Times New Roman" panose="02020603050405020304" pitchFamily="18" charset="0"/>
              </a:rPr>
              <a:t>Toetuse nõuded</a:t>
            </a:r>
          </a:p>
          <a:p>
            <a:pPr marL="342900" marR="0" lvl="0" indent="-342900" algn="l" defTabSz="449263" rtl="0" eaLnBrk="1" fontAlgn="base" latinLnBrk="0" hangingPunct="1">
              <a:lnSpc>
                <a:spcPct val="110000"/>
              </a:lnSpc>
              <a:spcBef>
                <a:spcPct val="0"/>
              </a:spcBef>
              <a:spcAft>
                <a:spcPts val="800"/>
              </a:spcAft>
              <a:buClr>
                <a:srgbClr val="000000"/>
              </a:buClr>
              <a:buSzPct val="100000"/>
              <a:buFont typeface="Symbol" panose="05050102010706020507" pitchFamily="18" charset="2"/>
              <a:buChar char=""/>
              <a:tabLst/>
              <a:defRPr/>
            </a:pPr>
            <a:r>
              <a:rPr kumimoji="0" lang="et-EE" sz="2000" b="0" i="0" u="none" strike="noStrike" kern="1200" cap="none" spc="0" normalizeH="0" baseline="0" noProof="0" dirty="0">
                <a:ln>
                  <a:noFill/>
                </a:ln>
                <a:solidFill>
                  <a:srgbClr val="000000"/>
                </a:solidFill>
                <a:effectLst/>
                <a:uLnTx/>
                <a:uFillTx/>
                <a:latin typeface="Roboto Condensed"/>
                <a:ea typeface="Times New Roman" panose="02020603050405020304" pitchFamily="18" charset="0"/>
                <a:cs typeface="Times New Roman" panose="02020603050405020304" pitchFamily="18" charset="0"/>
              </a:rPr>
              <a:t>Toetust võivad taotleda kõik, kelle kasutada on vähemalt 0,3 hektari suurune väärtuslik püsirohumaa, mis on kantud PRIA põllumajandustoetuste ja põllumassiivide registrisse. </a:t>
            </a:r>
          </a:p>
          <a:p>
            <a:pPr marL="342900" marR="0" lvl="0" indent="-342900" algn="l" defTabSz="449263" rtl="0" eaLnBrk="1" fontAlgn="base" latinLnBrk="0" hangingPunct="1">
              <a:lnSpc>
                <a:spcPct val="110000"/>
              </a:lnSpc>
              <a:spcBef>
                <a:spcPct val="0"/>
              </a:spcBef>
              <a:spcAft>
                <a:spcPts val="800"/>
              </a:spcAft>
              <a:buClr>
                <a:srgbClr val="000000"/>
              </a:buClr>
              <a:buSzPct val="100000"/>
              <a:buFont typeface="Symbol" panose="05050102010706020507" pitchFamily="18" charset="2"/>
              <a:buChar char=""/>
              <a:tabLst/>
              <a:defRPr/>
            </a:pPr>
            <a:r>
              <a:rPr kumimoji="0" lang="et-EE" sz="2000" b="0" i="0" u="none" strike="noStrike" kern="1200" cap="none" spc="0" normalizeH="0" baseline="0" noProof="0" dirty="0">
                <a:ln>
                  <a:noFill/>
                </a:ln>
                <a:solidFill>
                  <a:srgbClr val="000000"/>
                </a:solidFill>
                <a:effectLst/>
                <a:uLnTx/>
                <a:uFillTx/>
                <a:latin typeface="Roboto Condensed"/>
                <a:ea typeface="Times New Roman" panose="02020603050405020304" pitchFamily="18" charset="0"/>
                <a:cs typeface="Times New Roman" panose="02020603050405020304" pitchFamily="18" charset="0"/>
              </a:rPr>
              <a:t>Väärtuslikku püsirohumaad tuleb sarnaselt PST toetuse nõuetele vähemalt üle aasta hooldada (niita, karjatada, hekseldada), et vältida ebasoovitava taimestiku teket. Hekseldamine on lubatud alates 1. augustist. </a:t>
            </a:r>
          </a:p>
          <a:p>
            <a:pPr marL="342900" marR="0" lvl="0" indent="-342900" algn="l" defTabSz="449263" rtl="0" eaLnBrk="1" fontAlgn="base" latinLnBrk="0" hangingPunct="1">
              <a:lnSpc>
                <a:spcPct val="110000"/>
              </a:lnSpc>
              <a:spcBef>
                <a:spcPct val="0"/>
              </a:spcBef>
              <a:spcAft>
                <a:spcPts val="800"/>
              </a:spcAft>
              <a:buClr>
                <a:srgbClr val="000000"/>
              </a:buClr>
              <a:buSzPct val="100000"/>
              <a:buFont typeface="Symbol" panose="05050102010706020507" pitchFamily="18" charset="2"/>
              <a:buChar char=""/>
              <a:tabLst/>
              <a:defRPr/>
            </a:pPr>
            <a:r>
              <a:rPr kumimoji="0" lang="et-EE" sz="2000" b="0" i="0" u="none" strike="noStrike" kern="1200" cap="none" spc="0" normalizeH="0" baseline="0" noProof="0" dirty="0">
                <a:ln>
                  <a:noFill/>
                </a:ln>
                <a:solidFill>
                  <a:srgbClr val="000000"/>
                </a:solidFill>
                <a:effectLst/>
                <a:uLnTx/>
                <a:uFillTx/>
                <a:latin typeface="Roboto Condensed"/>
                <a:ea typeface="Times New Roman" panose="02020603050405020304" pitchFamily="18" charset="0"/>
                <a:cs typeface="Times New Roman" panose="02020603050405020304" pitchFamily="18" charset="0"/>
              </a:rPr>
              <a:t>Maad tuleb hoida rohukamaras, ei tohi teha rohukamarat kahjustavaid </a:t>
            </a:r>
            <a:r>
              <a:rPr kumimoji="0" lang="et-EE" sz="2000" b="0" i="0" u="none" strike="noStrike" kern="1200" cap="none" spc="0" normalizeH="0" baseline="0" noProof="0" dirty="0" err="1">
                <a:ln>
                  <a:noFill/>
                </a:ln>
                <a:solidFill>
                  <a:srgbClr val="000000"/>
                </a:solidFill>
                <a:effectLst/>
                <a:uLnTx/>
                <a:uFillTx/>
                <a:latin typeface="Roboto Condensed"/>
                <a:ea typeface="Times New Roman" panose="02020603050405020304" pitchFamily="18" charset="0"/>
                <a:cs typeface="Times New Roman" panose="02020603050405020304" pitchFamily="18" charset="0"/>
              </a:rPr>
              <a:t>mullaharimistöid</a:t>
            </a:r>
            <a:r>
              <a:rPr kumimoji="0" lang="et-EE" sz="2000" b="0" i="0" u="none" strike="noStrike" kern="1200" cap="none" spc="0" normalizeH="0" baseline="0" noProof="0" dirty="0">
                <a:ln>
                  <a:noFill/>
                </a:ln>
                <a:solidFill>
                  <a:srgbClr val="000000"/>
                </a:solidFill>
                <a:effectLst/>
                <a:uLnTx/>
                <a:uFillTx/>
                <a:latin typeface="Roboto Condensed"/>
                <a:ea typeface="Times New Roman" panose="02020603050405020304" pitchFamily="18" charset="0"/>
                <a:cs typeface="Times New Roman" panose="02020603050405020304" pitchFamily="18" charset="0"/>
              </a:rPr>
              <a:t>, maad uuendada ega kasutada väetisi, reoveesetet või keemilist taimekaitsevahendit. </a:t>
            </a:r>
          </a:p>
          <a:p>
            <a:pPr marL="342900" marR="0" lvl="0" indent="-342900" algn="l" defTabSz="449263" rtl="0" eaLnBrk="1" fontAlgn="base" latinLnBrk="0" hangingPunct="1">
              <a:lnSpc>
                <a:spcPct val="110000"/>
              </a:lnSpc>
              <a:spcBef>
                <a:spcPct val="0"/>
              </a:spcBef>
              <a:spcAft>
                <a:spcPts val="800"/>
              </a:spcAft>
              <a:buClr>
                <a:srgbClr val="000000"/>
              </a:buClr>
              <a:buSzPct val="100000"/>
              <a:buFont typeface="Symbol" panose="05050102010706020507" pitchFamily="18" charset="2"/>
              <a:buChar char=""/>
              <a:tabLst/>
              <a:defRPr/>
            </a:pPr>
            <a:r>
              <a:rPr kumimoji="0" lang="et-EE" sz="2000" b="0" i="0" u="none" strike="noStrike" kern="0" cap="none" spc="0" normalizeH="0" baseline="0" noProof="0" dirty="0">
                <a:ln>
                  <a:noFill/>
                </a:ln>
                <a:solidFill>
                  <a:srgbClr val="000000"/>
                </a:solidFill>
                <a:effectLst/>
                <a:uLnTx/>
                <a:uFillTx/>
                <a:latin typeface="Roboto Condensed"/>
                <a:ea typeface="Times New Roman" panose="02020603050405020304" pitchFamily="18" charset="0"/>
                <a:cs typeface="+mn-cs"/>
              </a:rPr>
              <a:t>Püsirohumaadele, mis asuvad Natura 2000 alal, rakenduvad tingimuslikkuse nõuded ehk ülesharimise keeld.</a:t>
            </a:r>
          </a:p>
          <a:p>
            <a:pPr marL="342900" marR="0" lvl="0" indent="-342900" algn="l" defTabSz="449263" rtl="0" eaLnBrk="1" fontAlgn="base" latinLnBrk="0" hangingPunct="1">
              <a:lnSpc>
                <a:spcPct val="110000"/>
              </a:lnSpc>
              <a:spcBef>
                <a:spcPct val="0"/>
              </a:spcBef>
              <a:spcAft>
                <a:spcPts val="800"/>
              </a:spcAft>
              <a:buClr>
                <a:srgbClr val="000000"/>
              </a:buClr>
              <a:buSzPct val="100000"/>
              <a:buFont typeface="Symbol" panose="05050102010706020507" pitchFamily="18" charset="2"/>
              <a:buChar char=""/>
              <a:tabLst/>
              <a:defRPr/>
            </a:pPr>
            <a:r>
              <a:rPr kumimoji="0" lang="et-EE" sz="1200" b="0" i="0" u="none" strike="noStrike" kern="1200" cap="none" spc="0" normalizeH="0" baseline="0" noProof="0" dirty="0">
                <a:ln>
                  <a:noFill/>
                </a:ln>
                <a:solidFill>
                  <a:srgbClr val="000000"/>
                </a:solidFill>
                <a:effectLst/>
                <a:uLnTx/>
                <a:uFillTx/>
                <a:latin typeface="Calibri Light"/>
                <a:ea typeface="Times New Roman" panose="02020603050405020304" pitchFamily="18" charset="0"/>
                <a:cs typeface="Times New Roman" panose="02020603050405020304" pitchFamily="18" charset="0"/>
              </a:rPr>
              <a:t>Samale maale </a:t>
            </a:r>
            <a:r>
              <a:rPr kumimoji="0" lang="et-EE" sz="1200" b="1" i="0" u="none" strike="noStrike" kern="1200" cap="none" spc="0" normalizeH="0" baseline="0" noProof="0" dirty="0">
                <a:ln>
                  <a:noFill/>
                </a:ln>
                <a:solidFill>
                  <a:srgbClr val="000000"/>
                </a:solidFill>
                <a:effectLst/>
                <a:uLnTx/>
                <a:uFillTx/>
                <a:latin typeface="Calibri Light"/>
                <a:ea typeface="Times New Roman" panose="02020603050405020304" pitchFamily="18" charset="0"/>
                <a:cs typeface="Times New Roman" panose="02020603050405020304" pitchFamily="18" charset="0"/>
              </a:rPr>
              <a:t>saab võtta </a:t>
            </a:r>
            <a:r>
              <a:rPr kumimoji="0" lang="et-EE" sz="1200" b="0" i="0" u="none" strike="noStrike" kern="1200" cap="none" spc="0" normalizeH="0" baseline="0" noProof="0" dirty="0">
                <a:ln>
                  <a:noFill/>
                </a:ln>
                <a:solidFill>
                  <a:srgbClr val="000000"/>
                </a:solidFill>
                <a:effectLst/>
                <a:uLnTx/>
                <a:uFillTx/>
                <a:latin typeface="Calibri Light"/>
                <a:ea typeface="Times New Roman" panose="02020603050405020304" pitchFamily="18" charset="0"/>
                <a:cs typeface="Times New Roman" panose="02020603050405020304" pitchFamily="18" charset="0"/>
              </a:rPr>
              <a:t>PST, ÜJ, KSM ja MAHE toetust.</a:t>
            </a:r>
          </a:p>
          <a:p>
            <a:pPr marL="342900" marR="0" lvl="0" indent="-342900" algn="l" defTabSz="449263" rtl="0" eaLnBrk="1" fontAlgn="base" latinLnBrk="0" hangingPunct="1">
              <a:lnSpc>
                <a:spcPct val="110000"/>
              </a:lnSpc>
              <a:spcBef>
                <a:spcPct val="0"/>
              </a:spcBef>
              <a:spcAft>
                <a:spcPts val="800"/>
              </a:spcAft>
              <a:buClr>
                <a:srgbClr val="000000"/>
              </a:buClr>
              <a:buSzPct val="100000"/>
              <a:buFont typeface="Symbol" panose="05050102010706020507" pitchFamily="18" charset="2"/>
              <a:buChar char=""/>
              <a:tabLst/>
              <a:defRPr/>
            </a:pPr>
            <a:r>
              <a:rPr kumimoji="0" lang="et-EE" sz="1200" b="0" i="0" u="none" strike="noStrike" kern="1200" cap="none" spc="0" normalizeH="0" baseline="0" noProof="0" dirty="0">
                <a:ln>
                  <a:noFill/>
                </a:ln>
                <a:solidFill>
                  <a:srgbClr val="000000"/>
                </a:solidFill>
                <a:effectLst/>
                <a:uLnTx/>
                <a:uFillTx/>
                <a:latin typeface="Calibri Light"/>
                <a:ea typeface="+mn-ea"/>
                <a:cs typeface="+mn-cs"/>
              </a:rPr>
              <a:t>Väärtusliku püsirohumaa säilitamise toetust </a:t>
            </a:r>
            <a:r>
              <a:rPr kumimoji="0" lang="et-EE" sz="1200" b="1" i="0" u="none" strike="noStrike" kern="1200" cap="none" spc="0" normalizeH="0" baseline="0" noProof="0" dirty="0">
                <a:ln>
                  <a:noFill/>
                </a:ln>
                <a:solidFill>
                  <a:srgbClr val="000000"/>
                </a:solidFill>
                <a:effectLst/>
                <a:uLnTx/>
                <a:uFillTx/>
                <a:latin typeface="Calibri Light"/>
                <a:ea typeface="+mn-ea"/>
                <a:cs typeface="+mn-cs"/>
              </a:rPr>
              <a:t>ei saa võtta </a:t>
            </a:r>
            <a:r>
              <a:rPr kumimoji="0" lang="et-EE" sz="1200" b="0" i="0" u="none" strike="noStrike" kern="1200" cap="none" spc="0" normalizeH="0" baseline="0" noProof="0" dirty="0">
                <a:ln>
                  <a:noFill/>
                </a:ln>
                <a:solidFill>
                  <a:srgbClr val="000000"/>
                </a:solidFill>
                <a:effectLst/>
                <a:uLnTx/>
                <a:uFillTx/>
                <a:latin typeface="Calibri Light"/>
                <a:ea typeface="+mn-ea"/>
                <a:cs typeface="+mn-cs"/>
              </a:rPr>
              <a:t>pärandniidu hooldamise toetusõiguslikule maale ja pinnavee kaitse toetuõiguslikule maale.</a:t>
            </a:r>
          </a:p>
          <a:p>
            <a:pPr marL="342900" marR="0" lvl="0" indent="-342900" algn="l" defTabSz="449263" rtl="0" eaLnBrk="1" fontAlgn="base" latinLnBrk="0" hangingPunct="1">
              <a:lnSpc>
                <a:spcPct val="110000"/>
              </a:lnSpc>
              <a:spcBef>
                <a:spcPct val="0"/>
              </a:spcBef>
              <a:spcAft>
                <a:spcPts val="800"/>
              </a:spcAft>
              <a:buClr>
                <a:srgbClr val="000000"/>
              </a:buClr>
              <a:buSzPct val="100000"/>
              <a:buFont typeface="Symbol" panose="05050102010706020507" pitchFamily="18" charset="2"/>
              <a:buChar char=""/>
              <a:tabLst/>
              <a:defRPr/>
            </a:pPr>
            <a:r>
              <a:rPr kumimoji="0" lang="et-EE" sz="1200" b="0" i="0" u="none" strike="noStrike" kern="1200" cap="none" spc="0" normalizeH="0" baseline="0" noProof="0" dirty="0">
                <a:ln>
                  <a:noFill/>
                </a:ln>
                <a:solidFill>
                  <a:srgbClr val="000000"/>
                </a:solidFill>
                <a:effectLst/>
                <a:uLnTx/>
                <a:uFillTx/>
                <a:latin typeface="Calibri Light"/>
                <a:ea typeface="+mn-ea"/>
                <a:cs typeface="+mn-cs"/>
              </a:rPr>
              <a:t>Mullakaitse- ja põhjavee kaitse toetusõiguslikule maale </a:t>
            </a:r>
            <a:r>
              <a:rPr kumimoji="0" lang="et-EE" sz="1200" b="1" i="0" u="none" strike="noStrike" kern="1200" cap="none" spc="0" normalizeH="0" baseline="0" noProof="0" dirty="0">
                <a:ln>
                  <a:noFill/>
                </a:ln>
                <a:solidFill>
                  <a:srgbClr val="000000"/>
                </a:solidFill>
                <a:effectLst/>
                <a:uLnTx/>
                <a:uFillTx/>
                <a:latin typeface="Calibri Light"/>
                <a:ea typeface="+mn-ea"/>
                <a:cs typeface="+mn-cs"/>
              </a:rPr>
              <a:t>saab võtta </a:t>
            </a:r>
            <a:r>
              <a:rPr kumimoji="0" lang="et-EE" sz="1200" b="0" i="0" u="none" strike="noStrike" kern="1200" cap="none" spc="0" normalizeH="0" baseline="0" noProof="0" dirty="0">
                <a:ln>
                  <a:noFill/>
                </a:ln>
                <a:solidFill>
                  <a:srgbClr val="000000"/>
                </a:solidFill>
                <a:effectLst/>
                <a:uLnTx/>
                <a:uFillTx/>
                <a:latin typeface="Calibri Light"/>
                <a:ea typeface="+mn-ea"/>
                <a:cs typeface="+mn-cs"/>
              </a:rPr>
              <a:t>väärtusliku püsirohumaa säilitamise toetust koos mulla- ja põhjavee kaitse toetusega. </a:t>
            </a:r>
          </a:p>
          <a:p>
            <a:pPr marL="342900" marR="0" lvl="0" indent="-342900" algn="l" defTabSz="449263" rtl="0" eaLnBrk="1" fontAlgn="base" latinLnBrk="0" hangingPunct="1">
              <a:lnSpc>
                <a:spcPct val="110000"/>
              </a:lnSpc>
              <a:spcBef>
                <a:spcPct val="0"/>
              </a:spcBef>
              <a:spcAft>
                <a:spcPts val="800"/>
              </a:spcAft>
              <a:buClr>
                <a:srgbClr val="000000"/>
              </a:buClr>
              <a:buSzPct val="100000"/>
              <a:buFont typeface="Symbol" panose="05050102010706020507" pitchFamily="18" charset="2"/>
              <a:buChar char=""/>
              <a:tabLst/>
              <a:defRPr/>
            </a:pPr>
            <a:endParaRPr kumimoji="0" lang="et-EE" sz="2000" b="0" i="0" u="none" strike="noStrike" kern="1200" cap="none" spc="0" normalizeH="0" baseline="0" noProof="0" dirty="0">
              <a:ln>
                <a:noFill/>
              </a:ln>
              <a:solidFill>
                <a:srgbClr val="000000"/>
              </a:solidFill>
              <a:effectLst/>
              <a:uLnTx/>
              <a:uFillTx/>
              <a:latin typeface="Roboto Condensed"/>
              <a:ea typeface="Times New Roman" panose="02020603050405020304" pitchFamily="18" charset="0"/>
              <a:cs typeface="Times New Roman" panose="02020603050405020304" pitchFamily="18" charset="0"/>
            </a:endParaRPr>
          </a:p>
          <a:p>
            <a:endParaRPr lang="et-EE" sz="1200" dirty="0">
              <a:latin typeface="+mj-lt"/>
            </a:endParaRPr>
          </a:p>
          <a:p>
            <a:endParaRPr lang="et-EE" sz="1200" dirty="0">
              <a:latin typeface="+mj-lt"/>
            </a:endParaRPr>
          </a:p>
          <a:p>
            <a:r>
              <a:rPr lang="et-EE" sz="1200" dirty="0">
                <a:latin typeface="+mj-lt"/>
              </a:rPr>
              <a:t> </a:t>
            </a:r>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14</a:t>
            </a:fld>
            <a:endParaRPr lang="et-EE" altLang="en-US"/>
          </a:p>
        </p:txBody>
      </p:sp>
    </p:spTree>
    <p:extLst>
      <p:ext uri="{BB962C8B-B14F-4D97-AF65-F5344CB8AC3E}">
        <p14:creationId xmlns:p14="http://schemas.microsoft.com/office/powerpoint/2010/main" val="3076709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Janeli</a:t>
            </a:r>
          </a:p>
          <a:p>
            <a:endParaRPr lang="et-EE" dirty="0"/>
          </a:p>
          <a:p>
            <a:r>
              <a:rPr lang="et-EE" sz="1200" b="1" dirty="0"/>
              <a:t>Eesmärk </a:t>
            </a:r>
            <a:r>
              <a:rPr lang="et-EE" sz="1200" dirty="0"/>
              <a:t>on soodustada põllumajandustootmises ressursitõhusust, vältida jäätmete ja heitmete teket, vähendada tootmisest tulenevat keskkonnamõju ning suurendada </a:t>
            </a:r>
            <a:r>
              <a:rPr lang="et-EE" sz="1200" dirty="0" err="1"/>
              <a:t>bioohutust</a:t>
            </a:r>
            <a:endParaRPr lang="et-EE" sz="1200" dirty="0"/>
          </a:p>
          <a:p>
            <a:r>
              <a:rPr lang="et-EE" sz="1200" b="1" dirty="0"/>
              <a:t>Sihtrühm: </a:t>
            </a:r>
            <a:r>
              <a:rPr lang="et-EE" sz="1200" dirty="0"/>
              <a:t>põllumajandustootjad ja neid ühendavad </a:t>
            </a:r>
            <a:r>
              <a:rPr lang="et-EE" sz="1200" dirty="0" err="1"/>
              <a:t>tulundusühistud</a:t>
            </a:r>
            <a:endParaRPr lang="et-EE" sz="1200" dirty="0"/>
          </a:p>
          <a:p>
            <a:r>
              <a:rPr lang="et-EE" sz="1200" b="1" dirty="0"/>
              <a:t>Toetuse suurus ja määr: </a:t>
            </a:r>
          </a:p>
          <a:p>
            <a:pPr marL="457200" indent="-457200">
              <a:buFont typeface="Arial" panose="020B0604020202020204" pitchFamily="34" charset="0"/>
              <a:buChar char="•"/>
            </a:pPr>
            <a:r>
              <a:rPr lang="et-EE" sz="1200" dirty="0"/>
              <a:t>toetuse määr 50% abikõlblikest kuludest</a:t>
            </a:r>
          </a:p>
          <a:p>
            <a:pPr marL="457200" indent="-457200">
              <a:buFont typeface="Arial" panose="020B0604020202020204" pitchFamily="34" charset="0"/>
              <a:buChar char="•"/>
            </a:pPr>
            <a:r>
              <a:rPr lang="et-EE" sz="1200" dirty="0"/>
              <a:t>loomakasvatushoonete ehitamisel 60% abikõlblikest kuludest</a:t>
            </a:r>
          </a:p>
          <a:p>
            <a:pPr marL="457200" indent="-457200">
              <a:buFont typeface="Arial" panose="020B0604020202020204" pitchFamily="34" charset="0"/>
              <a:buChar char="•"/>
            </a:pPr>
            <a:r>
              <a:rPr lang="et-EE" sz="1200" dirty="0"/>
              <a:t>maksimaalne toetuse suurus  500 000 eurot</a:t>
            </a:r>
          </a:p>
          <a:p>
            <a:pPr marL="457200" indent="-457200">
              <a:buFont typeface="Arial" panose="020B0604020202020204" pitchFamily="34" charset="0"/>
              <a:buChar char="•"/>
            </a:pPr>
            <a:endParaRPr lang="et-EE" sz="1200" dirty="0"/>
          </a:p>
          <a:p>
            <a:pPr marL="457200" indent="-457200">
              <a:buFont typeface="Arial" panose="020B0604020202020204" pitchFamily="34" charset="0"/>
              <a:buChar char="•"/>
            </a:pPr>
            <a:endParaRPr lang="et-EE" sz="1200" dirty="0"/>
          </a:p>
          <a:p>
            <a:r>
              <a:rPr lang="et-EE" dirty="0"/>
              <a:t>Sekkumine KK1 kaudu toetatakse n.ö roheinvesteeringuid ehk investeeringuid, mis panustavad järgmise 5 eesmärgi täitmisesse:</a:t>
            </a:r>
          </a:p>
          <a:p>
            <a:r>
              <a:rPr lang="et-EE" dirty="0"/>
              <a:t>1) Kliimamuutuste leevendamine ja nendega kohanemine: toetatakse nt. keskkonnasõbralikud taastuvenergialahendusi (</a:t>
            </a:r>
            <a:r>
              <a:rPr lang="et-EE" dirty="0" err="1"/>
              <a:t>biogaas</a:t>
            </a:r>
            <a:r>
              <a:rPr lang="et-EE" dirty="0"/>
              <a:t>), väetisekulu vähendav tehnoloogia </a:t>
            </a:r>
            <a:r>
              <a:rPr lang="et-EE" dirty="0" err="1"/>
              <a:t>ostits</a:t>
            </a:r>
            <a:r>
              <a:rPr lang="et-EE" dirty="0"/>
              <a:t>, jahutusseadmete ostmist ja  loomakasvatushoonete kliimaseadmete ostmist</a:t>
            </a:r>
          </a:p>
          <a:p>
            <a:r>
              <a:rPr lang="et-EE" dirty="0"/>
              <a:t>2) Vee- ja õhukvaliteedi parandamine, muldade kaitse: toetatakse näiteks: sõnniku- ja silohoidlate ehitamist, sügavallapanuga lautade lekkekindla aluspinna rajamist, sõnniku laotusseadmete ostmist, alalised söötmis- ja jootmiskohad välialadel, investeeringud vee kokkuhoiuks ja taaskasutuseks katmikaladel</a:t>
            </a:r>
          </a:p>
          <a:p>
            <a:r>
              <a:rPr lang="et-EE" dirty="0"/>
              <a:t>3) Elurikkuse kaitse: toetatakse näiteks : keskkonnahoidlikud taimekaitsetehnoloogiate ostmist, taimekahjustajate monitooringu- ja hoiatussüsteemide ostmist</a:t>
            </a:r>
          </a:p>
          <a:p>
            <a:r>
              <a:rPr lang="et-EE" dirty="0"/>
              <a:t>4) </a:t>
            </a:r>
            <a:r>
              <a:rPr lang="fi-FI" dirty="0"/>
              <a:t>Karjatamise soodustamine</a:t>
            </a:r>
            <a:r>
              <a:rPr lang="et-EE" dirty="0"/>
              <a:t>: toetatakse näiteks </a:t>
            </a:r>
            <a:r>
              <a:rPr lang="fi-FI" dirty="0"/>
              <a:t>varjualuste ja maastikuelementide rajami</a:t>
            </a:r>
            <a:r>
              <a:rPr lang="et-EE" dirty="0"/>
              <a:t>st</a:t>
            </a:r>
            <a:r>
              <a:rPr lang="fi-FI" dirty="0"/>
              <a:t>,  karjamaade jootmissüsteem</a:t>
            </a:r>
            <a:r>
              <a:rPr lang="et-EE" dirty="0" err="1"/>
              <a:t>ide</a:t>
            </a:r>
            <a:r>
              <a:rPr lang="et-EE" dirty="0"/>
              <a:t> ostmist</a:t>
            </a:r>
            <a:r>
              <a:rPr lang="fi-FI" dirty="0"/>
              <a:t>, kogumis- ja karja</a:t>
            </a:r>
            <a:r>
              <a:rPr lang="et-EE" dirty="0"/>
              <a:t>aedade ostmist ja paigaldamist</a:t>
            </a:r>
          </a:p>
          <a:p>
            <a:r>
              <a:rPr lang="et-EE" dirty="0"/>
              <a:t>5) Loomade heaolu ja </a:t>
            </a:r>
            <a:r>
              <a:rPr lang="et-EE" dirty="0" err="1"/>
              <a:t>bioturvalisus</a:t>
            </a:r>
            <a:r>
              <a:rPr lang="et-EE" dirty="0"/>
              <a:t>: toetatakse näiteks  piimakarjakasvatuses </a:t>
            </a:r>
            <a:r>
              <a:rPr lang="et-EE" dirty="0" err="1"/>
              <a:t>loomakasvastushoone</a:t>
            </a:r>
            <a:r>
              <a:rPr lang="et-EE" dirty="0"/>
              <a:t> ehitamine, kui taotlejaks on noor põllumajandustootja, piimakarjakasvatuses noorloomade, lihaveise-, lamba- ja kitse- ning seakasvatuses loomakasvatushoonete ehitamine ning kodulindude pidamiseks mõeldud loomakasvatushoone ehitamine; loomakasvatushoone/rajatise või loomade pidamiseks piiritletud ala tarastamine; loomakasvatushoonet ümbritsevale territooriumile sisenemiseks pääsla rajamine (statsionaarsed </a:t>
            </a:r>
            <a:r>
              <a:rPr lang="et-EE" dirty="0" err="1"/>
              <a:t>desomatid</a:t>
            </a:r>
            <a:r>
              <a:rPr lang="et-EE" dirty="0"/>
              <a:t>, väravasüsteemid inimestele, veokitele jne).</a:t>
            </a:r>
          </a:p>
          <a:p>
            <a:endParaRPr lang="et-EE" dirty="0"/>
          </a:p>
          <a:p>
            <a:r>
              <a:rPr lang="et-EE" dirty="0"/>
              <a:t>Üldjuhul on toetuse määr kuni 50% abikõlblikest kuludest, kuid toetuse määra suurendatakse kuni 70%-</a:t>
            </a:r>
            <a:r>
              <a:rPr lang="et-EE" dirty="0" err="1"/>
              <a:t>ni</a:t>
            </a:r>
            <a:r>
              <a:rPr lang="et-EE" dirty="0"/>
              <a:t> kui taotlejaks on noor põllumajandustootja ning 60% loomakasvatushoonete ehitamisel.</a:t>
            </a:r>
          </a:p>
          <a:p>
            <a:endParaRPr lang="et-EE" dirty="0"/>
          </a:p>
          <a:p>
            <a:endParaRPr lang="et-EE" dirty="0"/>
          </a:p>
          <a:p>
            <a:endParaRPr lang="et-EE" dirty="0"/>
          </a:p>
          <a:p>
            <a:pPr marL="457200" indent="-457200">
              <a:buFont typeface="Arial" panose="020B0604020202020204" pitchFamily="34" charset="0"/>
              <a:buChar char="•"/>
            </a:pPr>
            <a:endParaRPr lang="et-EE" sz="1200" dirty="0"/>
          </a:p>
          <a:p>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15</a:t>
            </a:fld>
            <a:endParaRPr lang="et-EE" altLang="en-US"/>
          </a:p>
        </p:txBody>
      </p:sp>
    </p:spTree>
    <p:extLst>
      <p:ext uri="{BB962C8B-B14F-4D97-AF65-F5344CB8AC3E}">
        <p14:creationId xmlns:p14="http://schemas.microsoft.com/office/powerpoint/2010/main" val="3187731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Janeli</a:t>
            </a:r>
          </a:p>
          <a:p>
            <a:endParaRPr lang="et-EE" dirty="0"/>
          </a:p>
          <a:p>
            <a:r>
              <a:rPr lang="et-EE" dirty="0"/>
              <a:t>Sekkumine 2.5 on suunatud väikestele põllumajandustootjatele, kuid täpsemad kriteeriumid sh müügitulu vahemikud on väljatöötamisel (väikese põllumajandustootja definitsioon on väljatöötamisel).</a:t>
            </a:r>
          </a:p>
          <a:p>
            <a:r>
              <a:rPr lang="et-EE" dirty="0"/>
              <a:t>Sekkumise eesmärk on suurendada väikeste põllumajandustootjate konkurentsivõimet ning aidata kaasa mitmekesise põllumajandusettevõtete struktuuri säilimisele. Toetatakse tootmiseks vajaliku ehitiste ehitamist ja seadmete ostmist sh kasutatud seadmete ostmist, mis ei ole vanemad kui viis aastat. Lisaks toetatakse ka investeeringuid seadmetesse ja ehitistesse, mis tehakse tootmiseks vajalike sisendite (sh. energia) varustuskindluse tagamiseks.</a:t>
            </a:r>
          </a:p>
          <a:p>
            <a:r>
              <a:rPr lang="et-EE" dirty="0"/>
              <a:t> </a:t>
            </a:r>
          </a:p>
        </p:txBody>
      </p:sp>
      <p:sp>
        <p:nvSpPr>
          <p:cNvPr id="4" name="Slide Number Placeholder 3"/>
          <p:cNvSpPr>
            <a:spLocks noGrp="1"/>
          </p:cNvSpPr>
          <p:nvPr>
            <p:ph type="sldNum"/>
          </p:nvPr>
        </p:nvSpPr>
        <p:spPr/>
        <p:txBody>
          <a:bodyPr/>
          <a:lstStyle/>
          <a:p>
            <a:fld id="{9137B0FE-B827-43E6-9F1A-73A7AB4ED6CD}" type="slidenum">
              <a:rPr lang="et-EE" altLang="en-US" smtClean="0"/>
              <a:pPr/>
              <a:t>16</a:t>
            </a:fld>
            <a:endParaRPr lang="et-EE" altLang="en-US"/>
          </a:p>
        </p:txBody>
      </p:sp>
    </p:spTree>
    <p:extLst>
      <p:ext uri="{BB962C8B-B14F-4D97-AF65-F5344CB8AC3E}">
        <p14:creationId xmlns:p14="http://schemas.microsoft.com/office/powerpoint/2010/main" val="3620784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Janeli</a:t>
            </a:r>
          </a:p>
          <a:p>
            <a:r>
              <a:rPr lang="et-EE" dirty="0"/>
              <a:t>Toetavateks tegevusteks on tootlikud ja roheinvesteeringud: Toetavateks tegevusteks on investeeringud masinatesse ja seadmetesse, ehitiste ehitamisse, turustusstruktuuridesse, uuenduslike toodete ja kõrvaltoodete, tootmisprotsesside ja tehnoloogiate väljaarendamisse, samuti muudesse investeeringutesse lisandväärtuse andmiseks kõigis tootmisahela etappides ning tootmise digitaliseerimine. Lisaks toetatakse ka investeeringuid seadmetesse ja ehitistesse, mis tehakse tootmiseks või töötlemiseks vajalike sisendite (sh. energia) varustuskindluse tagamiseks.</a:t>
            </a:r>
          </a:p>
          <a:p>
            <a:endParaRPr lang="et-EE" dirty="0"/>
          </a:p>
          <a:p>
            <a:pPr marL="0" indent="0">
              <a:buFont typeface="Arial" panose="020B0604020202020204" pitchFamily="34" charset="0"/>
              <a:buNone/>
            </a:pPr>
            <a:r>
              <a:rPr lang="et-EE" dirty="0"/>
              <a:t>Suurprojekt on tunnustatud tootjaorganisatsiooni või nende liidu või tunnustatud tootjaorganisatsiooni valitseva mõju all oleva ettevõtja ühine investeerimisprojekt, mille raames toetataks toodete töötlemiseks ja turustamiseks vajalikesse seadmetesse ning ehitistesse tehtavaid investeeringuid juhul kui selle eesmärgiks on uue tervikliku töötlemisüksuse rajamine. Samuti on toetatav ka selline investeeringuobjekt, mille osas toetatakse tootmiseks vajalikesse seadmetesse ja ehitistesse tehtavaid investeeringuid juhul kui selle peamiseks eesmärgiks on uue tervikliku tootmisüksuse rajamine. Lisaks toetatakse suurprojekti osas ka sellist investeeringut, mis on olemasoleva tervikliku tootmisüksuse või töötlemisüksuse ostmine. </a:t>
            </a:r>
          </a:p>
          <a:p>
            <a:pPr marL="0" indent="0">
              <a:buFont typeface="Arial" panose="020B0604020202020204" pitchFamily="34" charset="0"/>
              <a:buNone/>
            </a:pPr>
            <a:endParaRPr lang="et-EE" dirty="0"/>
          </a:p>
          <a:p>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17</a:t>
            </a:fld>
            <a:endParaRPr lang="et-EE" altLang="en-US"/>
          </a:p>
        </p:txBody>
      </p:sp>
    </p:spTree>
    <p:extLst>
      <p:ext uri="{BB962C8B-B14F-4D97-AF65-F5344CB8AC3E}">
        <p14:creationId xmlns:p14="http://schemas.microsoft.com/office/powerpoint/2010/main" val="1812399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488" y="812800"/>
            <a:ext cx="7121525" cy="4006850"/>
          </a:xfrm>
        </p:spPr>
      </p:sp>
      <p:sp>
        <p:nvSpPr>
          <p:cNvPr id="3" name="Notes Placeholder 2"/>
          <p:cNvSpPr>
            <a:spLocks noGrp="1"/>
          </p:cNvSpPr>
          <p:nvPr>
            <p:ph type="body" idx="1"/>
          </p:nvPr>
        </p:nvSpPr>
        <p:spPr/>
        <p:txBody>
          <a:bodyPr/>
          <a:lstStyle/>
          <a:p>
            <a:r>
              <a:rPr lang="et-EE" dirty="0"/>
              <a:t>Slaid: Ülle Pau</a:t>
            </a:r>
          </a:p>
          <a:p>
            <a:endParaRPr lang="et-EE" dirty="0"/>
          </a:p>
          <a:p>
            <a:pPr marL="457200" indent="-457200">
              <a:buFont typeface="Wingdings" panose="05000000000000000000" pitchFamily="2" charset="2"/>
              <a:buChar char="§"/>
            </a:pPr>
            <a:r>
              <a:rPr lang="et-EE" sz="1200" b="1" dirty="0"/>
              <a:t>Rakendus 2023.aastal piimaveisekarjadele</a:t>
            </a:r>
          </a:p>
          <a:p>
            <a:pPr marL="457200" indent="-457200">
              <a:buFont typeface="Wingdings" panose="05000000000000000000" pitchFamily="2" charset="2"/>
              <a:buChar char="§"/>
            </a:pPr>
            <a:r>
              <a:rPr lang="et-EE" sz="1200" b="1" dirty="0"/>
              <a:t>Toetuse taotlusi esitati 106 </a:t>
            </a:r>
            <a:endParaRPr lang="et-EE" dirty="0"/>
          </a:p>
          <a:p>
            <a:endParaRPr lang="et-EE" dirty="0"/>
          </a:p>
          <a:p>
            <a:r>
              <a:rPr lang="et-EE" dirty="0"/>
              <a:t>Praegu käivad ettevalmistavad tegevused ja teeme tööd selle nimel, et taotlusvoor lihaveistele avada 2025. a. Toetuse üheks nõudeks on, et taotlejal on leping veterinaararstiga, kes on läbinud k</a:t>
            </a:r>
            <a:r>
              <a:rPr lang="et-EE" sz="1200" dirty="0">
                <a:solidFill>
                  <a:schemeClr val="tx1"/>
                </a:solidFill>
              </a:rPr>
              <a:t>arjaterviseprogrammide alase täiendusõppekava. Praegu käibki veterinaararstidele selline koolitus, mis on suunatud spetsiaalselt lihaveisekarjade terviseandmete hindamiseks. Teiseks nõudeks taotlejale on karja terviseandmete kogumine nn karjatervise protokolli ja nende andmete igakuine edastamine elektroonselt e-PRIA-</a:t>
            </a:r>
            <a:r>
              <a:rPr lang="et-EE" sz="1200" dirty="0" err="1">
                <a:solidFill>
                  <a:schemeClr val="tx1"/>
                </a:solidFill>
              </a:rPr>
              <a:t>sse</a:t>
            </a:r>
            <a:r>
              <a:rPr lang="et-EE" sz="1200" dirty="0">
                <a:solidFill>
                  <a:schemeClr val="tx1"/>
                </a:solidFill>
              </a:rPr>
              <a:t>. Lihaveiste karjatervise protokolli töötas välja EMÜ eelmisel aastal.</a:t>
            </a:r>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19</a:t>
            </a:fld>
            <a:endParaRPr lang="et-EE" altLang="en-US"/>
          </a:p>
        </p:txBody>
      </p:sp>
    </p:spTree>
    <p:extLst>
      <p:ext uri="{BB962C8B-B14F-4D97-AF65-F5344CB8AC3E}">
        <p14:creationId xmlns:p14="http://schemas.microsoft.com/office/powerpoint/2010/main" val="463472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2</a:t>
            </a:fld>
            <a:endParaRPr lang="et-EE" altLang="en-US"/>
          </a:p>
        </p:txBody>
      </p:sp>
    </p:spTree>
    <p:extLst>
      <p:ext uri="{BB962C8B-B14F-4D97-AF65-F5344CB8AC3E}">
        <p14:creationId xmlns:p14="http://schemas.microsoft.com/office/powerpoint/2010/main" val="589384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Janeli</a:t>
            </a:r>
          </a:p>
          <a:p>
            <a:endParaRPr lang="et-EE" dirty="0"/>
          </a:p>
          <a:p>
            <a:r>
              <a:rPr lang="et-EE" dirty="0"/>
              <a:t>2023. aastal toimusid viimased Eesti maaelu arengukava raames antavad investeeringutoetuste taotlusvoorud. Meetme 4.1 „Põllumajandusettevõtja tulemuslikkuse parandamise investeeringutoetus“ viimases taotlusvoorus oli fookuses selliste investeeringute toetamine, millega panustatakse keskkonna- ja kliimaeesmärkide saavutamisse. Kui varasemates taotlusvoorudes sai masinate ja seadmete ostiseks toetust taotleda üksnes väiksemad põllumajandustootjad, siis 2023. a toimunud taotlusvoorus lisandus kõikidele põllumajandustootjatele olenemata tema suurusest võimalus osta masinaid ja seadmeid, mille kasutamine aitab kaasa keskkonnaeesmärkide, Euroopa Liidu roheleppe, „Talust taldrikule“ strateegia, ÜRO kliimaleppe ning Eesti kliimapoliitika põhialused 2050 täitmisele.</a:t>
            </a:r>
          </a:p>
          <a:p>
            <a:r>
              <a:rPr lang="et-EE" dirty="0"/>
              <a:t>Meetme 6.3 „Väikeste põllumajandusettevõtete arendamise toetus“ jätkakti äriplaanis kavandatud põllumajanduslike toodete tootmise arendamise alaseks tegevuste toetamist. </a:t>
            </a:r>
            <a:r>
              <a:rPr lang="fi-FI" dirty="0"/>
              <a:t>Toetuse maksimaalne suurus ühe taotleja kohta on 15 000 eurot</a:t>
            </a:r>
            <a:r>
              <a:rPr lang="et-EE" dirty="0"/>
              <a:t>.</a:t>
            </a:r>
          </a:p>
          <a:p>
            <a:endParaRPr lang="et-EE" dirty="0"/>
          </a:p>
          <a:p>
            <a:r>
              <a:rPr lang="et-EE" sz="1200" b="1" dirty="0"/>
              <a:t>Põllumajandusettevõtja tulemuslikkuse parandamise investeeringutoetus</a:t>
            </a:r>
          </a:p>
          <a:p>
            <a:r>
              <a:rPr lang="et-EE" sz="1200" dirty="0"/>
              <a:t>Eelarve: 27 532 000 €, mida suurendati juunikuus  32 732 000 €</a:t>
            </a:r>
          </a:p>
          <a:p>
            <a:r>
              <a:rPr lang="et-EE" sz="1200" dirty="0"/>
              <a:t>Toetust taotleti kokku summas 69 663 207 €</a:t>
            </a:r>
          </a:p>
          <a:p>
            <a:r>
              <a:rPr lang="et-EE" sz="1200" dirty="0"/>
              <a:t>Toetuse määramine: hetkel on määratud toetust summas 32 732 eurot, kuid menetlemine jätkub</a:t>
            </a:r>
          </a:p>
          <a:p>
            <a:endParaRPr lang="et-EE" sz="1200" dirty="0"/>
          </a:p>
          <a:p>
            <a:r>
              <a:rPr lang="et-EE" sz="1200" b="1" dirty="0"/>
              <a:t>Väikeste põllumajandusettevõtete arendamise toetus</a:t>
            </a:r>
          </a:p>
          <a:p>
            <a:r>
              <a:rPr lang="et-EE" sz="1200" dirty="0"/>
              <a:t>Eelarve: 1 100 000 € </a:t>
            </a:r>
          </a:p>
          <a:p>
            <a:r>
              <a:rPr lang="et-EE" sz="1200" dirty="0"/>
              <a:t>Toetust taotleti kokku summas: 1 462 109 € </a:t>
            </a:r>
          </a:p>
          <a:p>
            <a:r>
              <a:rPr lang="et-EE" sz="1200" dirty="0"/>
              <a:t>Toetust määrati kokku summas: 723 467 €</a:t>
            </a:r>
          </a:p>
          <a:p>
            <a:endParaRPr lang="et-EE" sz="1200" dirty="0"/>
          </a:p>
          <a:p>
            <a:r>
              <a:rPr lang="et-EE" b="1" dirty="0"/>
              <a:t>Põllumajandusettevõtete tulemuslikkuse parandamise investeeringutoetus: </a:t>
            </a:r>
            <a:r>
              <a:rPr lang="et-EE" b="0" dirty="0"/>
              <a:t>2023. aastal esitati selles meetmes rekordiliselt 538 taotlust </a:t>
            </a:r>
            <a:r>
              <a:rPr lang="fi-FI" b="0" dirty="0"/>
              <a:t>, summas 69 663 207 eurot, eelarve meetmes </a:t>
            </a:r>
            <a:r>
              <a:rPr lang="et-EE" b="0" dirty="0"/>
              <a:t>(</a:t>
            </a:r>
            <a:r>
              <a:rPr lang="fi-FI" b="0" dirty="0"/>
              <a:t>koos</a:t>
            </a:r>
            <a:r>
              <a:rPr lang="et-EE" b="0" dirty="0"/>
              <a:t> juulikuus</a:t>
            </a:r>
            <a:r>
              <a:rPr lang="fi-FI" b="0" dirty="0"/>
              <a:t> juurde lisatud 5,2 m</a:t>
            </a:r>
            <a:r>
              <a:rPr lang="et-EE" b="0" dirty="0" err="1"/>
              <a:t>ln</a:t>
            </a:r>
            <a:r>
              <a:rPr lang="et-EE" b="0" dirty="0"/>
              <a:t> euroga)</a:t>
            </a:r>
            <a:r>
              <a:rPr lang="fi-FI" b="0" dirty="0"/>
              <a:t> kokku 32 732 000 eurot</a:t>
            </a:r>
            <a:r>
              <a:rPr lang="et-EE" b="0" dirty="0"/>
              <a:t>. </a:t>
            </a:r>
            <a:r>
              <a:rPr lang="et-EE" b="0" dirty="0" err="1"/>
              <a:t>elarve</a:t>
            </a:r>
            <a:r>
              <a:rPr lang="et-EE" b="0" dirty="0"/>
              <a:t> jaotus erinevate valdkondade vahel on järgmine:</a:t>
            </a:r>
          </a:p>
          <a:p>
            <a:r>
              <a:rPr lang="et-EE" b="0" dirty="0"/>
              <a:t>1) teravilja, õliseemnete ja valgurikaste taimede kasvatamine – 8 524 400 eurot;</a:t>
            </a:r>
          </a:p>
          <a:p>
            <a:r>
              <a:rPr lang="et-EE" b="0" dirty="0"/>
              <a:t>2) piimatootmine – 10 966 700 eurot;</a:t>
            </a:r>
          </a:p>
          <a:p>
            <a:r>
              <a:rPr lang="et-EE" b="0" dirty="0"/>
              <a:t>3) loomakasvatus (v.a piimatootmine ja mesindus) – 7 070 900 eurot;</a:t>
            </a:r>
          </a:p>
          <a:p>
            <a:r>
              <a:rPr lang="et-EE" b="0" dirty="0"/>
              <a:t>4) muu põllumajandustootmine – 6 170 000 eurot.</a:t>
            </a:r>
          </a:p>
          <a:p>
            <a:endParaRPr lang="et-EE" b="0" dirty="0"/>
          </a:p>
          <a:p>
            <a:r>
              <a:rPr lang="et-EE" b="0" dirty="0"/>
              <a:t>Loomakasvatusvaldkonnas taotleti toetust kokku 10 072 250 eurot.</a:t>
            </a:r>
          </a:p>
          <a:p>
            <a:endParaRPr lang="et-EE" b="0" dirty="0"/>
          </a:p>
          <a:p>
            <a:r>
              <a:rPr lang="et-EE" b="0" dirty="0"/>
              <a:t>Hetkel on plaanis meetme 4.1 eelarvet suurendada täiendavalt 10 mln euro ulatuses ning otsime täiendavaid võimalusi veelgi eelarve suurendamiseks.</a:t>
            </a:r>
            <a:endParaRPr lang="et-EE" b="1" dirty="0"/>
          </a:p>
          <a:p>
            <a:endParaRPr lang="et-EE" b="1" dirty="0"/>
          </a:p>
          <a:p>
            <a:r>
              <a:rPr lang="et-EE" b="1" dirty="0"/>
              <a:t>Väikeste põllumajandusettevõtete arendamise toetus (2023): </a:t>
            </a:r>
            <a:r>
              <a:rPr lang="et-EE" dirty="0"/>
              <a:t>Tegevusalade lõikes esitati viimases voorus kõige rohkem taotlusi teravilja-, kaunvilja- ja õlitaimeseemnete kasvatuse tegevusala ning lihaveisekasvatuse tegevusalal (mõlemad 21). Enim rahuldatud taotlusi oli lihaveisekasvatuse (11), mesinduse (9) ning puuvilja- ja marjakasvatuse (8) tegevusaladel.</a:t>
            </a:r>
          </a:p>
          <a:p>
            <a:r>
              <a:rPr lang="et-EE" dirty="0"/>
              <a:t>Toetuse saajaid on kümne vooru kokkuvõttes 2011, neile määratud toetuse summa on kokku 29,3 mln eurot. Enamus toetuse saajaid taotlesid toetust maksimaalse toetuse piirmäära (15 000 eurot) või sellele ligilähedase summa ulatuses. </a:t>
            </a:r>
          </a:p>
          <a:p>
            <a:endParaRPr lang="et-EE" sz="1200" dirty="0"/>
          </a:p>
          <a:p>
            <a:endParaRPr lang="et-EE" sz="1200" dirty="0"/>
          </a:p>
          <a:p>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3</a:t>
            </a:fld>
            <a:endParaRPr lang="et-EE" altLang="en-US"/>
          </a:p>
        </p:txBody>
      </p:sp>
    </p:spTree>
    <p:extLst>
      <p:ext uri="{BB962C8B-B14F-4D97-AF65-F5344CB8AC3E}">
        <p14:creationId xmlns:p14="http://schemas.microsoft.com/office/powerpoint/2010/main" val="860981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Ragni</a:t>
            </a:r>
          </a:p>
          <a:p>
            <a:r>
              <a:rPr lang="et-EE" dirty="0"/>
              <a:t>Pindalapõhiste otsetoetuste taotlemine 2023. aastal 10.05- 15.06 (algus tavapäraselt 2.mai ning 2023. aastal lükkus algus edasi)</a:t>
            </a:r>
          </a:p>
          <a:p>
            <a:r>
              <a:rPr lang="et-EE" dirty="0"/>
              <a:t>Loomatoetuste taotlemine 2.03-15.04</a:t>
            </a:r>
          </a:p>
          <a:p>
            <a:endParaRPr lang="et-EE" dirty="0"/>
          </a:p>
          <a:p>
            <a:r>
              <a:rPr lang="et-EE" dirty="0"/>
              <a:t>Ümberjaotav toetus:</a:t>
            </a:r>
          </a:p>
          <a:p>
            <a:r>
              <a:rPr lang="et-EE" sz="1800" dirty="0">
                <a:solidFill>
                  <a:srgbClr val="000000"/>
                </a:solidFill>
                <a:effectLst/>
                <a:latin typeface="Times New Roman" panose="02020603050405020304" pitchFamily="18" charset="0"/>
                <a:ea typeface="Times New Roman" panose="02020603050405020304" pitchFamily="18" charset="0"/>
              </a:rPr>
              <a:t>- majapidamised, kus on 1-10 ha kavandatud ühikumäär 9 </a:t>
            </a:r>
            <a:r>
              <a:rPr lang="et-EE" sz="1800" dirty="0" err="1">
                <a:solidFill>
                  <a:srgbClr val="000000"/>
                </a:solidFill>
                <a:effectLst/>
                <a:latin typeface="Times New Roman" panose="02020603050405020304" pitchFamily="18" charset="0"/>
                <a:ea typeface="Times New Roman" panose="02020603050405020304" pitchFamily="18" charset="0"/>
              </a:rPr>
              <a:t>eur</a:t>
            </a:r>
            <a:r>
              <a:rPr lang="et-EE" sz="1800" dirty="0">
                <a:solidFill>
                  <a:srgbClr val="000000"/>
                </a:solidFill>
                <a:effectLst/>
                <a:latin typeface="Times New Roman" panose="02020603050405020304" pitchFamily="18" charset="0"/>
                <a:ea typeface="Times New Roman" panose="02020603050405020304" pitchFamily="18" charset="0"/>
              </a:rPr>
              <a:t>/ha</a:t>
            </a:r>
          </a:p>
          <a:p>
            <a:r>
              <a:rPr lang="et-EE"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majapidamised</a:t>
            </a:r>
            <a:r>
              <a:rPr lang="en-US" sz="1800" dirty="0">
                <a:solidFill>
                  <a:srgbClr val="000000"/>
                </a:solidFill>
                <a:effectLst/>
                <a:latin typeface="Times New Roman" panose="02020603050405020304" pitchFamily="18" charset="0"/>
                <a:ea typeface="Times New Roman" panose="02020603050405020304" pitchFamily="18" charset="0"/>
              </a:rPr>
              <a:t>, mis on </a:t>
            </a:r>
            <a:r>
              <a:rPr lang="en-US" sz="1800" dirty="0" err="1">
                <a:solidFill>
                  <a:srgbClr val="000000"/>
                </a:solidFill>
                <a:effectLst/>
                <a:latin typeface="Times New Roman" panose="02020603050405020304" pitchFamily="18" charset="0"/>
                <a:ea typeface="Times New Roman" panose="02020603050405020304" pitchFamily="18" charset="0"/>
              </a:rPr>
              <a:t>üle</a:t>
            </a:r>
            <a:r>
              <a:rPr lang="en-US" sz="1800" dirty="0">
                <a:solidFill>
                  <a:srgbClr val="000000"/>
                </a:solidFill>
                <a:effectLst/>
                <a:latin typeface="Times New Roman" panose="02020603050405020304" pitchFamily="18" charset="0"/>
                <a:ea typeface="Times New Roman" panose="02020603050405020304" pitchFamily="18" charset="0"/>
              </a:rPr>
              <a:t> 10 ha</a:t>
            </a:r>
            <a:r>
              <a:rPr lang="et-EE" sz="1800" dirty="0">
                <a:solidFill>
                  <a:srgbClr val="000000"/>
                </a:solidFill>
                <a:effectLst/>
                <a:latin typeface="Times New Roman" panose="02020603050405020304" pitchFamily="18" charset="0"/>
                <a:ea typeface="Times New Roman" panose="02020603050405020304" pitchFamily="18" charset="0"/>
              </a:rPr>
              <a:t>,</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esimesed</a:t>
            </a:r>
            <a:r>
              <a:rPr lang="en-US" sz="1800" dirty="0">
                <a:solidFill>
                  <a:srgbClr val="000000"/>
                </a:solidFill>
                <a:effectLst/>
                <a:latin typeface="Times New Roman" panose="02020603050405020304" pitchFamily="18" charset="0"/>
                <a:ea typeface="Times New Roman" panose="02020603050405020304" pitchFamily="18" charset="0"/>
              </a:rPr>
              <a:t> 130 ha</a:t>
            </a:r>
            <a:r>
              <a:rPr lang="et-EE" sz="1800" dirty="0">
                <a:solidFill>
                  <a:srgbClr val="000000"/>
                </a:solidFill>
                <a:effectLst/>
                <a:latin typeface="Times New Roman" panose="02020603050405020304" pitchFamily="18" charset="0"/>
                <a:ea typeface="Times New Roman" panose="02020603050405020304" pitchFamily="18" charset="0"/>
              </a:rPr>
              <a:t> kavandatud ühikumäär 26 </a:t>
            </a:r>
            <a:r>
              <a:rPr lang="et-EE" sz="1800" dirty="0" err="1">
                <a:solidFill>
                  <a:srgbClr val="000000"/>
                </a:solidFill>
                <a:effectLst/>
                <a:latin typeface="Times New Roman" panose="02020603050405020304" pitchFamily="18" charset="0"/>
                <a:ea typeface="Times New Roman" panose="02020603050405020304" pitchFamily="18" charset="0"/>
              </a:rPr>
              <a:t>eur</a:t>
            </a:r>
            <a:r>
              <a:rPr lang="et-EE" sz="1800" dirty="0">
                <a:solidFill>
                  <a:srgbClr val="000000"/>
                </a:solidFill>
                <a:effectLst/>
                <a:latin typeface="Times New Roman" panose="02020603050405020304" pitchFamily="18" charset="0"/>
                <a:ea typeface="Times New Roman" panose="02020603050405020304" pitchFamily="18" charset="0"/>
              </a:rPr>
              <a:t>/ha </a:t>
            </a:r>
          </a:p>
          <a:p>
            <a:endParaRPr lang="et-EE" sz="1800" dirty="0">
              <a:solidFill>
                <a:srgbClr val="000000"/>
              </a:solidFill>
              <a:effectLst/>
              <a:latin typeface="Times New Roman" panose="02020603050405020304" pitchFamily="18" charset="0"/>
            </a:endParaRPr>
          </a:p>
          <a:p>
            <a:r>
              <a:rPr lang="et-EE" sz="1800" dirty="0">
                <a:solidFill>
                  <a:srgbClr val="000000"/>
                </a:solidFill>
                <a:effectLst/>
                <a:latin typeface="Times New Roman" panose="02020603050405020304" pitchFamily="18" charset="0"/>
              </a:rPr>
              <a:t>Noore põllumajandustootja toetus kuni esimese 100 hektari eest</a:t>
            </a:r>
            <a:endParaRPr lang="et-EE" dirty="0"/>
          </a:p>
          <a:p>
            <a:endParaRPr lang="et-EE" dirty="0"/>
          </a:p>
          <a:p>
            <a:r>
              <a:rPr lang="et-EE" dirty="0"/>
              <a:t>Ammlehma kasvatamise otsetoetuse saajale, kes peab </a:t>
            </a:r>
          </a:p>
          <a:p>
            <a:r>
              <a:rPr lang="et-EE" dirty="0"/>
              <a:t>-kokku üle 100 ammlehma või vähemalt kaheksa kuu vanust lehmmullikat, antakse kavandatud ühikumäära alusel esimese 100 looma kohta kavandatud ühikumäär 120 </a:t>
            </a:r>
            <a:r>
              <a:rPr lang="et-EE" dirty="0" err="1"/>
              <a:t>eur</a:t>
            </a:r>
            <a:r>
              <a:rPr lang="et-EE" dirty="0"/>
              <a:t>/loom, </a:t>
            </a:r>
            <a:r>
              <a:rPr lang="et-EE" dirty="0" err="1"/>
              <a:t>koef</a:t>
            </a:r>
            <a:r>
              <a:rPr lang="et-EE" dirty="0"/>
              <a:t> 1 (min108eur/loom; max132 </a:t>
            </a:r>
            <a:r>
              <a:rPr lang="et-EE" dirty="0" err="1"/>
              <a:t>eur</a:t>
            </a:r>
            <a:r>
              <a:rPr lang="et-EE" dirty="0"/>
              <a:t>/loom)</a:t>
            </a:r>
          </a:p>
          <a:p>
            <a:r>
              <a:rPr lang="et-EE" dirty="0"/>
              <a:t>-101. kuni 200. looma kohta kavandatud ühikumäär 55 </a:t>
            </a:r>
            <a:r>
              <a:rPr lang="et-EE" dirty="0" err="1"/>
              <a:t>eur</a:t>
            </a:r>
            <a:r>
              <a:rPr lang="et-EE" dirty="0"/>
              <a:t>/loom, </a:t>
            </a:r>
            <a:r>
              <a:rPr lang="et-EE" dirty="0" err="1"/>
              <a:t>koef</a:t>
            </a:r>
            <a:r>
              <a:rPr lang="et-EE" dirty="0"/>
              <a:t> 0,46  (min 49 </a:t>
            </a:r>
            <a:r>
              <a:rPr lang="et-EE" dirty="0" err="1"/>
              <a:t>eur</a:t>
            </a:r>
            <a:r>
              <a:rPr lang="et-EE" dirty="0"/>
              <a:t>/loom; </a:t>
            </a:r>
            <a:r>
              <a:rPr lang="et-EE" dirty="0" err="1"/>
              <a:t>max</a:t>
            </a:r>
            <a:r>
              <a:rPr lang="et-EE" dirty="0"/>
              <a:t> 60 </a:t>
            </a:r>
            <a:r>
              <a:rPr lang="et-EE" dirty="0" err="1"/>
              <a:t>eur</a:t>
            </a:r>
            <a:r>
              <a:rPr lang="et-EE" dirty="0"/>
              <a:t>/loom)</a:t>
            </a:r>
          </a:p>
          <a:p>
            <a:r>
              <a:rPr lang="et-EE" dirty="0"/>
              <a:t>- peab jõudluskontrolli all olevat ammlehma või vähemalt kaheksa kuu vanust lehmmullikat, kes on vähemalt ühe  lihatõu 75-protsendilise veresusega, kavandatud ühikumäär132 </a:t>
            </a:r>
            <a:r>
              <a:rPr lang="et-EE" dirty="0" err="1"/>
              <a:t>eur</a:t>
            </a:r>
            <a:r>
              <a:rPr lang="et-EE" dirty="0"/>
              <a:t>/loom, </a:t>
            </a:r>
            <a:r>
              <a:rPr lang="et-EE" dirty="0" err="1"/>
              <a:t>koef</a:t>
            </a:r>
            <a:r>
              <a:rPr lang="et-EE" dirty="0"/>
              <a:t> 1.1 (min 119 </a:t>
            </a:r>
            <a:r>
              <a:rPr lang="et-EE" dirty="0" err="1"/>
              <a:t>eur</a:t>
            </a:r>
            <a:r>
              <a:rPr lang="et-EE" dirty="0"/>
              <a:t>/loom; 145 </a:t>
            </a:r>
            <a:r>
              <a:rPr lang="et-EE" dirty="0" err="1"/>
              <a:t>eur</a:t>
            </a:r>
            <a:r>
              <a:rPr lang="et-EE" dirty="0"/>
              <a:t>/loom)</a:t>
            </a:r>
          </a:p>
        </p:txBody>
      </p:sp>
      <p:sp>
        <p:nvSpPr>
          <p:cNvPr id="4" name="Slide Number Placeholder 3"/>
          <p:cNvSpPr>
            <a:spLocks noGrp="1"/>
          </p:cNvSpPr>
          <p:nvPr>
            <p:ph type="sldNum"/>
          </p:nvPr>
        </p:nvSpPr>
        <p:spPr/>
        <p:txBody>
          <a:bodyPr/>
          <a:lstStyle/>
          <a:p>
            <a:fld id="{9137B0FE-B827-43E6-9F1A-73A7AB4ED6CD}" type="slidenum">
              <a:rPr lang="et-EE" altLang="en-US" smtClean="0"/>
              <a:pPr/>
              <a:t>4</a:t>
            </a:fld>
            <a:endParaRPr lang="et-EE" altLang="en-US"/>
          </a:p>
        </p:txBody>
      </p:sp>
    </p:spTree>
    <p:extLst>
      <p:ext uri="{BB962C8B-B14F-4D97-AF65-F5344CB8AC3E}">
        <p14:creationId xmlns:p14="http://schemas.microsoft.com/office/powerpoint/2010/main" val="1095346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Eike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dirty="0"/>
              <a:t>Nende 5-aastaste kohustustega toetustega toetame mulla- ja </a:t>
            </a:r>
            <a:r>
              <a:rPr lang="et-EE" dirty="0" err="1"/>
              <a:t>veekaitseliselt</a:t>
            </a:r>
            <a:r>
              <a:rPr lang="et-EE" dirty="0"/>
              <a:t> eriti tundlikke alasid, mitmed teised mulda ja vett kaitsvad tegevused/nõuded on </a:t>
            </a:r>
            <a:r>
              <a:rPr lang="et-EE" dirty="0" err="1"/>
              <a:t>KSMis</a:t>
            </a:r>
            <a:r>
              <a:rPr lang="et-EE" dirty="0"/>
              <a:t> jt sekkumistes.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endParaRPr lang="et-EE"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dirty="0"/>
              <a:t>Tegemist on meetmega, mis </a:t>
            </a:r>
            <a:r>
              <a:rPr lang="et-EE" u="sng" dirty="0"/>
              <a:t>panustab korraga mitmesse eesmärki (toidu tootmine/varustuskindlus, püsirohumaade säilimise kohustus, kliima, mullakaitse, elurikkus). </a:t>
            </a:r>
            <a:r>
              <a:rPr lang="et-EE" sz="1200" kern="100" dirty="0">
                <a:effectLst/>
                <a:latin typeface="Roboto Condensed" panose="02000000000000000000" pitchFamily="2" charset="0"/>
                <a:ea typeface="Calibri" panose="020F0502020204030204" pitchFamily="34" charset="0"/>
                <a:cs typeface="Times New Roman" panose="02020603050405020304" pitchFamily="18" charset="0"/>
              </a:rPr>
              <a:t>Oluline vaadata poliitikameetmeid tervikuna, et </a:t>
            </a:r>
            <a:r>
              <a:rPr lang="et-EE" sz="1200" u="sng" kern="100" dirty="0">
                <a:effectLst/>
                <a:latin typeface="Roboto Condensed" panose="02000000000000000000" pitchFamily="2" charset="0"/>
                <a:ea typeface="Calibri" panose="020F0502020204030204" pitchFamily="34" charset="0"/>
                <a:cs typeface="Times New Roman" panose="02020603050405020304" pitchFamily="18" charset="0"/>
              </a:rPr>
              <a:t>erinevad eesmärgid oleks koos ühel pildil</a:t>
            </a:r>
            <a:r>
              <a:rPr lang="et-EE" sz="1200" kern="100" dirty="0">
                <a:effectLst/>
                <a:latin typeface="Roboto Condensed" panose="02000000000000000000" pitchFamily="2" charset="0"/>
                <a:ea typeface="Calibri" panose="020F0502020204030204" pitchFamily="34" charset="0"/>
                <a:cs typeface="Times New Roman" panose="02020603050405020304" pitchFamily="18" charset="0"/>
              </a:rPr>
              <a: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endParaRPr lang="et-EE" u="sng"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u="sng" dirty="0"/>
              <a:t>Lihaveisekasvatus on oluline p</a:t>
            </a:r>
            <a:r>
              <a:rPr lang="et-EE" sz="1200" u="sng" kern="100" dirty="0">
                <a:effectLst/>
                <a:latin typeface="Roboto Condensed" panose="02000000000000000000" pitchFamily="2" charset="0"/>
                <a:ea typeface="Calibri" panose="020F0502020204030204" pitchFamily="34" charset="0"/>
                <a:cs typeface="Times New Roman" panose="02020603050405020304" pitchFamily="18" charset="0"/>
              </a:rPr>
              <a:t>üsirohumaade säilimise </a:t>
            </a:r>
            <a:r>
              <a:rPr lang="et-EE" sz="1200" u="sng" kern="100" dirty="0" err="1">
                <a:effectLst/>
                <a:latin typeface="Roboto Condensed" panose="02000000000000000000" pitchFamily="2" charset="0"/>
                <a:ea typeface="Calibri" panose="020F0502020204030204" pitchFamily="34" charset="0"/>
                <a:cs typeface="Times New Roman" panose="02020603050405020304" pitchFamily="18" charset="0"/>
              </a:rPr>
              <a:t>tagaja</a:t>
            </a:r>
            <a:r>
              <a:rPr lang="et-EE" sz="1200" u="sng" kern="100" dirty="0">
                <a:effectLst/>
                <a:latin typeface="Roboto Condensed" panose="02000000000000000000" pitchFamily="2" charset="0"/>
                <a:ea typeface="Calibri" panose="020F0502020204030204" pitchFamily="34" charset="0"/>
                <a:cs typeface="Times New Roman" panose="02020603050405020304" pitchFamily="18" charset="0"/>
              </a:rPr>
              <a:t> ja seal </a:t>
            </a:r>
            <a:r>
              <a:rPr lang="et-EE" sz="1200" u="sng" kern="100" dirty="0" err="1">
                <a:effectLst/>
                <a:latin typeface="Roboto Condensed" panose="02000000000000000000" pitchFamily="2" charset="0"/>
                <a:ea typeface="Calibri" panose="020F0502020204030204" pitchFamily="34" charset="0"/>
                <a:cs typeface="Times New Roman" panose="02020603050405020304" pitchFamily="18" charset="0"/>
              </a:rPr>
              <a:t>Corg</a:t>
            </a:r>
            <a:r>
              <a:rPr lang="et-EE" sz="1200" u="sng" kern="100" dirty="0">
                <a:effectLst/>
                <a:latin typeface="Roboto Condensed" panose="02000000000000000000" pitchFamily="2" charset="0"/>
                <a:ea typeface="Calibri" panose="020F0502020204030204" pitchFamily="34" charset="0"/>
                <a:cs typeface="Times New Roman" panose="02020603050405020304" pitchFamily="18" charset="0"/>
              </a:rPr>
              <a:t> sidumise </a:t>
            </a:r>
            <a:r>
              <a:rPr lang="et-EE" sz="1200" u="sng" kern="100" dirty="0" err="1">
                <a:effectLst/>
                <a:latin typeface="Roboto Condensed" panose="02000000000000000000" pitchFamily="2" charset="0"/>
                <a:ea typeface="Calibri" panose="020F0502020204030204" pitchFamily="34" charset="0"/>
                <a:cs typeface="Times New Roman" panose="02020603050405020304" pitchFamily="18" charset="0"/>
              </a:rPr>
              <a:t>panustaja</a:t>
            </a:r>
            <a:r>
              <a:rPr lang="et-EE" sz="1200" kern="100" dirty="0">
                <a:effectLst/>
                <a:latin typeface="Roboto Condensed" panose="02000000000000000000" pitchFamily="2" charset="0"/>
                <a:ea typeface="Calibri" panose="020F0502020204030204" pitchFamily="34" charset="0"/>
                <a:cs typeface="Times New Roman" panose="02020603050405020304" pitchFamily="18" charset="0"/>
              </a:rPr>
              <a:t>. Saame põhjendada, et </a:t>
            </a:r>
            <a:r>
              <a:rPr lang="et-EE" sz="1200" u="sng" kern="100" dirty="0">
                <a:effectLst/>
                <a:latin typeface="Roboto Condensed" panose="02000000000000000000" pitchFamily="2" charset="0"/>
                <a:ea typeface="Calibri" panose="020F0502020204030204" pitchFamily="34" charset="0"/>
                <a:cs typeface="Times New Roman" panose="02020603050405020304" pitchFamily="18" charset="0"/>
              </a:rPr>
              <a:t>väljas karjatatavate loomade arv ei tohi kliimaeesmärkide saavutamiseks väheneda</a:t>
            </a:r>
            <a:r>
              <a:rPr lang="et-EE" sz="1200" kern="100" dirty="0">
                <a:effectLst/>
                <a:latin typeface="Roboto Condensed" panose="02000000000000000000" pitchFamily="2" charset="0"/>
                <a:ea typeface="Calibri" panose="020F0502020204030204" pitchFamily="34" charset="0"/>
                <a:cs typeface="Times New Roman" panose="02020603050405020304" pitchFamily="18" charset="0"/>
              </a:rPr>
              <a:t>, siis seatakse püsirohumaade säilimine ohtu (see on mh EL keskkonnaorganisatsioonide seisukoht). </a:t>
            </a:r>
            <a:r>
              <a:rPr lang="et-EE" u="none" dirty="0"/>
              <a:t>Rohumaid </a:t>
            </a:r>
            <a:r>
              <a:rPr lang="et-EE" u="none" dirty="0" err="1"/>
              <a:t>väärindatakse</a:t>
            </a:r>
            <a:r>
              <a:rPr lang="et-EE" u="none" dirty="0"/>
              <a:t> majanduslikult eelkõige loomakasvatuse kaudu ja eriti väljas peetavate loomade kaudu.</a:t>
            </a:r>
            <a:endParaRPr lang="et-EE" u="sng"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endParaRPr lang="et-EE"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u="sng" dirty="0"/>
              <a:t>Nõuete sisu lühidalt:</a:t>
            </a:r>
          </a:p>
          <a:p>
            <a:r>
              <a:rPr lang="et-EE" dirty="0"/>
              <a:t>5-aastane nõuete täitmise kohustus, peamiselt tuleb maa hoida rohumaana, mille kamara kahjustamine on üldjuhul keelatud (va turvasmullad, kus on lubatud 1x freesida või 2x randaalida). </a:t>
            </a:r>
          </a:p>
          <a:p>
            <a:r>
              <a:rPr lang="et-EE" dirty="0"/>
              <a:t>Toetuse määr sõltub rohumaade hulgast, kuna nn taimekasvatajatel on kulud põllukultuuride asemel rohumaa viljelemine, suuremad. Kuni 20% rohumaid, kõrgem määr, üle 20%, madalam. </a:t>
            </a:r>
          </a:p>
          <a:p>
            <a:r>
              <a:rPr lang="et-EE" dirty="0"/>
              <a:t>Nõueteks ka mullaproovide võtmine, koolitus jm.</a:t>
            </a:r>
          </a:p>
          <a:p>
            <a:r>
              <a:rPr lang="et-EE" dirty="0"/>
              <a:t>Täiendav veekaitsevöönd pinnavee kaitse toetusel on 10m või 20 m olemasolevale juurde +30m või + 40m.</a:t>
            </a:r>
          </a:p>
          <a:p>
            <a:endParaRPr lang="et-EE"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sz="1800" kern="100" dirty="0">
                <a:effectLst/>
                <a:latin typeface="Calibri" panose="020F0502020204030204" pitchFamily="34" charset="0"/>
                <a:ea typeface="Calibri" panose="020F0502020204030204" pitchFamily="34" charset="0"/>
                <a:cs typeface="Times New Roman" panose="02020603050405020304" pitchFamily="18" charset="0"/>
              </a:rPr>
              <a:t>MULD meede 2023. a </a:t>
            </a:r>
            <a:r>
              <a:rPr lang="et-EE" sz="1200" dirty="0">
                <a:sym typeface="Wingdings" panose="05000000000000000000" pitchFamily="2" charset="2"/>
              </a:rPr>
              <a:t> - ca 18 000 ha / 19 500 st planeeritud ha arvust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sz="1200" dirty="0">
                <a:sym typeface="Wingdings" panose="05000000000000000000" pitchFamily="2" charset="2"/>
              </a:rPr>
              <a:t>PÕHJAVESI meede 2023. a   - ca 5 200 ha / 14 500 planeeritud ha arvust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sz="1200" dirty="0">
                <a:sym typeface="Wingdings" panose="05000000000000000000" pitchFamily="2" charset="2"/>
              </a:rPr>
              <a:t>PINNAVESI meede 2023. a    ca 33 ha / 3000 planeeritud ha arvust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t-EE" sz="1200" dirty="0">
                <a:sym typeface="Wingdings" panose="05000000000000000000" pitchFamily="2" charset="2"/>
              </a:rPr>
              <a:t>Püüame </a:t>
            </a:r>
            <a:r>
              <a:rPr lang="et-EE" sz="1200" dirty="0" err="1">
                <a:sym typeface="Wingdings" panose="05000000000000000000" pitchFamily="2" charset="2"/>
              </a:rPr>
              <a:t>METKiga</a:t>
            </a:r>
            <a:r>
              <a:rPr lang="et-EE" sz="1200" dirty="0">
                <a:sym typeface="Wingdings" panose="05000000000000000000" pitchFamily="2" charset="2"/>
              </a:rPr>
              <a:t> koos välja selgitada, mis aitaks taotlejate arvu tõsta. Me ei tohiks automaatselt „süüdistada“ madalat toetusemäära. Võib olla ka info puudus, vähene huvi neil aladel muudmoodi majandada jne. Hea oleks saada tootjate tagasisidet. </a:t>
            </a:r>
            <a:endParaRPr lang="et-EE" sz="1200" dirty="0"/>
          </a:p>
          <a:p>
            <a:r>
              <a:rPr lang="et-EE" dirty="0"/>
              <a:t> </a:t>
            </a:r>
            <a:endParaRPr lang="fi-FI" dirty="0"/>
          </a:p>
        </p:txBody>
      </p:sp>
      <p:sp>
        <p:nvSpPr>
          <p:cNvPr id="4" name="Slide Number Placeholder 3"/>
          <p:cNvSpPr>
            <a:spLocks noGrp="1"/>
          </p:cNvSpPr>
          <p:nvPr>
            <p:ph type="sldNum"/>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70911" algn="l"/>
                <a:tab pos="1341821" algn="l"/>
                <a:tab pos="2012732" algn="l"/>
                <a:tab pos="2683642"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70911" algn="l"/>
                  <a:tab pos="1341821" algn="l"/>
                  <a:tab pos="2012732" algn="l"/>
                  <a:tab pos="2683642" algn="l"/>
                </a:tabLst>
                <a:defRPr/>
              </a:pPr>
              <a:t>5</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endParaRPr>
          </a:p>
        </p:txBody>
      </p:sp>
    </p:spTree>
    <p:extLst>
      <p:ext uri="{BB962C8B-B14F-4D97-AF65-F5344CB8AC3E}">
        <p14:creationId xmlns:p14="http://schemas.microsoft.com/office/powerpoint/2010/main" val="3570864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Kadri Kask</a:t>
            </a:r>
          </a:p>
          <a:p>
            <a:endParaRPr lang="et-EE" dirty="0"/>
          </a:p>
          <a:p>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6</a:t>
            </a:fld>
            <a:endParaRPr lang="et-EE" altLang="en-US"/>
          </a:p>
        </p:txBody>
      </p:sp>
    </p:spTree>
    <p:extLst>
      <p:ext uri="{BB962C8B-B14F-4D97-AF65-F5344CB8AC3E}">
        <p14:creationId xmlns:p14="http://schemas.microsoft.com/office/powerpoint/2010/main" val="3784047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Helene Press</a:t>
            </a:r>
          </a:p>
          <a:p>
            <a:endParaRPr lang="et-EE" dirty="0"/>
          </a:p>
          <a:p>
            <a:pPr>
              <a:buFont typeface="Wingdings" panose="05000000000000000000" pitchFamily="2" charset="2"/>
              <a:buChar char="§"/>
            </a:pPr>
            <a:r>
              <a:rPr lang="et-EE" sz="1200" dirty="0"/>
              <a:t>MAHEL arvutatakse taotleja nõuetele vastava rohumaa, teravilja, kaunvilja, rühvelkultuuride (välja arvatud kartul), õli- ja kiukultuuride ning muude tehniliste kultuuride maa hektarite arvu järgi, mille kohta antakse mahepõllumajandusliku taimekasvatuse toetust (MAHE).</a:t>
            </a:r>
          </a:p>
          <a:p>
            <a:pPr>
              <a:buFont typeface="Wingdings" panose="05000000000000000000" pitchFamily="2" charset="2"/>
              <a:buChar char="§"/>
            </a:pPr>
            <a:r>
              <a:rPr lang="et-EE" sz="1200" dirty="0"/>
              <a:t>MAHEL toetuse suurus ühe hektari maa kohta kalendriaastas saadakse loomühiku korrutamisel </a:t>
            </a:r>
            <a:r>
              <a:rPr lang="et-EE" sz="1200" b="1" dirty="0"/>
              <a:t>85 euroga </a:t>
            </a:r>
            <a:r>
              <a:rPr lang="et-EE" sz="1200" dirty="0"/>
              <a:t>ning saadud summa jagamisel mahepõllumajandusliku taimekasvatuse toetust saava maa hektarite arvuga.</a:t>
            </a:r>
          </a:p>
          <a:p>
            <a:pPr>
              <a:buFont typeface="Wingdings" panose="05000000000000000000" pitchFamily="2" charset="2"/>
              <a:buChar char="§"/>
            </a:pPr>
            <a:r>
              <a:rPr lang="et-EE" sz="1200" dirty="0"/>
              <a:t>MAHEL toetuse kogusumma saadakse ühe hektari MAHEL toetuse suuruse korrutamisel MAHE toetust saavate hektaritega.</a:t>
            </a:r>
          </a:p>
          <a:p>
            <a:pPr>
              <a:buFont typeface="Wingdings" panose="05000000000000000000" pitchFamily="2" charset="2"/>
              <a:buChar char="§"/>
            </a:pPr>
            <a:r>
              <a:rPr lang="et-EE" sz="1200" b="0" i="0" dirty="0">
                <a:effectLst/>
              </a:rPr>
              <a:t>Loomühiku arvutamiseks tuleb taotleja mahepõllumajanduslikult peetavate loomade aasta keskmine arv korrutada vastava koefitsiendiga.</a:t>
            </a:r>
          </a:p>
          <a:p>
            <a:pPr>
              <a:buFont typeface="Wingdings" panose="05000000000000000000" pitchFamily="2" charset="2"/>
              <a:buChar char="§"/>
            </a:pPr>
            <a:r>
              <a:rPr lang="et-EE" sz="1200" dirty="0"/>
              <a:t>Vähemalt 6 kuu vanuse veise, sh ammlehma koefitsient </a:t>
            </a:r>
            <a:r>
              <a:rPr lang="et-EE" sz="1200" b="1" dirty="0"/>
              <a:t>1</a:t>
            </a:r>
            <a:r>
              <a:rPr lang="et-EE" sz="1200" dirty="0"/>
              <a:t>; Kuni 6 kuu vanuse veise koefitsient </a:t>
            </a:r>
            <a:r>
              <a:rPr lang="et-EE" sz="1200" b="1" dirty="0"/>
              <a:t>0,2</a:t>
            </a:r>
          </a:p>
          <a:p>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7</a:t>
            </a:fld>
            <a:endParaRPr lang="et-EE" altLang="en-US"/>
          </a:p>
        </p:txBody>
      </p:sp>
    </p:spTree>
    <p:extLst>
      <p:ext uri="{BB962C8B-B14F-4D97-AF65-F5344CB8AC3E}">
        <p14:creationId xmlns:p14="http://schemas.microsoft.com/office/powerpoint/2010/main" val="484453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Janeli</a:t>
            </a:r>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58170" algn="l"/>
                <a:tab pos="1316340" algn="l"/>
                <a:tab pos="1974510" algn="l"/>
                <a:tab pos="2632680" algn="l"/>
              </a:tabLst>
              <a:defRPr/>
            </a:pPr>
            <a:fld id="{9137B0FE-B827-43E6-9F1A-73A7AB4ED6CD}" type="slidenum">
              <a:rPr kumimoji="0" lang="et-EE"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mn-cs"/>
              </a:rPr>
              <a:pPr marL="0" marR="0" lvl="0" indent="0" algn="r" defTabSz="449263" rtl="0" eaLnBrk="1" fontAlgn="base" latinLnBrk="0" hangingPunct="0">
                <a:lnSpc>
                  <a:spcPct val="95000"/>
                </a:lnSpc>
                <a:spcBef>
                  <a:spcPct val="0"/>
                </a:spcBef>
                <a:spcAft>
                  <a:spcPct val="0"/>
                </a:spcAft>
                <a:buClr>
                  <a:srgbClr val="000000"/>
                </a:buClr>
                <a:buSzPct val="100000"/>
                <a:buFont typeface="Times New Roman" panose="02020603050405020304" pitchFamily="18" charset="0"/>
                <a:buNone/>
                <a:tabLst>
                  <a:tab pos="658170" algn="l"/>
                  <a:tab pos="1316340" algn="l"/>
                  <a:tab pos="1974510" algn="l"/>
                  <a:tab pos="2632680" algn="l"/>
                </a:tabLst>
                <a:defRPr/>
              </a:pPr>
              <a:t>8</a:t>
            </a:fld>
            <a:endParaRPr kumimoji="0" lang="et-EE" altLang="en-US"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mn-cs"/>
            </a:endParaRPr>
          </a:p>
        </p:txBody>
      </p:sp>
    </p:spTree>
    <p:extLst>
      <p:ext uri="{BB962C8B-B14F-4D97-AF65-F5344CB8AC3E}">
        <p14:creationId xmlns:p14="http://schemas.microsoft.com/office/powerpoint/2010/main" val="3516917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Slaid: Liina</a:t>
            </a:r>
          </a:p>
          <a:p>
            <a:r>
              <a:rPr lang="et-EE" dirty="0"/>
              <a:t>Tegemist 3 erakorralise toetuse paketiga.</a:t>
            </a:r>
          </a:p>
          <a:p>
            <a:r>
              <a:rPr lang="et-EE" dirty="0"/>
              <a:t>EE osa EL eelarvest: </a:t>
            </a:r>
            <a:r>
              <a:rPr lang="fi-FI" sz="1800" b="0" i="0" u="none" strike="noStrike" baseline="0" dirty="0">
                <a:solidFill>
                  <a:srgbClr val="000000"/>
                </a:solidFill>
                <a:latin typeface="EUAlbertina"/>
              </a:rPr>
              <a:t>1 722 597eurot</a:t>
            </a:r>
            <a:r>
              <a:rPr lang="et-EE" sz="1800" b="0" i="0" u="none" strike="noStrike" baseline="0" dirty="0">
                <a:solidFill>
                  <a:srgbClr val="000000"/>
                </a:solidFill>
                <a:latin typeface="EUAlbertina"/>
              </a:rPr>
              <a:t>. EE riigieelarvest lisatakse…….</a:t>
            </a:r>
          </a:p>
          <a:p>
            <a:r>
              <a:rPr lang="et-EE" sz="1800" b="1" i="0" u="none" strike="noStrike" baseline="0" dirty="0">
                <a:solidFill>
                  <a:srgbClr val="000000"/>
                </a:solidFill>
                <a:latin typeface="EUAlbertina"/>
              </a:rPr>
              <a:t>Põllumajanduslikes tegevusvaldkondades tekkinud kahju hindamisel on võetud aluseks aastate 2018–2022 </a:t>
            </a:r>
            <a:r>
              <a:rPr lang="et-EE" sz="1800" b="0" i="0" u="none" strike="noStrike" baseline="0" dirty="0">
                <a:solidFill>
                  <a:srgbClr val="000000"/>
                </a:solidFill>
                <a:latin typeface="EUAlbertina"/>
              </a:rPr>
              <a:t>äärmusteta </a:t>
            </a:r>
            <a:r>
              <a:rPr lang="et-EE" sz="1800" b="1" i="0" u="none" strike="noStrike" baseline="0" dirty="0">
                <a:solidFill>
                  <a:srgbClr val="000000"/>
                </a:solidFill>
                <a:latin typeface="EUAlbertina"/>
              </a:rPr>
              <a:t>keskmised rohumaa</a:t>
            </a:r>
            <a:r>
              <a:rPr lang="et-EE" sz="1800" b="0" i="0" u="none" strike="noStrike" baseline="0" dirty="0">
                <a:solidFill>
                  <a:srgbClr val="000000"/>
                </a:solidFill>
                <a:latin typeface="EUAlbertina"/>
              </a:rPr>
              <a:t>, õuna ja sõstra </a:t>
            </a:r>
            <a:r>
              <a:rPr lang="et-EE" sz="1800" b="1" i="0" u="none" strike="noStrike" baseline="0" dirty="0">
                <a:solidFill>
                  <a:srgbClr val="000000"/>
                </a:solidFill>
                <a:latin typeface="EUAlbertina"/>
              </a:rPr>
              <a:t>saagikused, rohusööda vajadus ja struktuur </a:t>
            </a:r>
            <a:r>
              <a:rPr lang="et-EE" sz="1800" b="0" i="0" u="none" strike="noStrike" baseline="0" dirty="0">
                <a:solidFill>
                  <a:srgbClr val="000000"/>
                </a:solidFill>
                <a:latin typeface="EUAlbertina"/>
              </a:rPr>
              <a:t>veise-, lamba- ja kitsekasvatuses ning MTÜ Eesti Aiandusliidult saadud hinnang saagikuse vähenemisele.</a:t>
            </a:r>
          </a:p>
          <a:p>
            <a:endParaRPr lang="et-EE" sz="1800" b="0" i="0" u="none" strike="noStrike" baseline="0" dirty="0">
              <a:solidFill>
                <a:srgbClr val="000000"/>
              </a:solidFill>
              <a:latin typeface="EUAlbertina"/>
            </a:endParaRPr>
          </a:p>
          <a:p>
            <a:r>
              <a:rPr lang="et-EE" sz="1800" b="0" i="0" u="none" strike="noStrike" baseline="0" dirty="0">
                <a:solidFill>
                  <a:srgbClr val="000000"/>
                </a:solidFill>
                <a:latin typeface="EUAlbertina"/>
              </a:rPr>
              <a:t>Lihaveisekasvatuses moodustab karjamaarohi 60% söödavajadusest (9,05 t ammlehma kohta koos noorloomaga aastas). FADN andmetel toodetakse lihaveisekasvatuse tootmistüübis 83% söödast ise. 2022. aasta andmetel oli karjamaarohu maksumus 27 €/t, heina maksumus 118 €/t. Seega karjamaa saagikuse vähenemisel 50% võrra, tuleb osta lisasööta heinana ca 5-6 tonni looma kohta, mis teeb lisakuluna ~527 eurot ehk 88 eurot kuu kohta 6-kuulise karjatamisperioodi jooksul. Söödakulu kallineb ligi 51% võrra. </a:t>
            </a:r>
          </a:p>
          <a:p>
            <a:endParaRPr lang="et-EE" sz="1800" b="0" i="0" u="none" strike="noStrike" baseline="0" dirty="0">
              <a:solidFill>
                <a:srgbClr val="000000"/>
              </a:solidFill>
              <a:latin typeface="EUAlbertina"/>
            </a:endParaRPr>
          </a:p>
          <a:p>
            <a:r>
              <a:rPr lang="et-EE" sz="1800" b="0" i="0" u="none" strike="noStrike" baseline="0" dirty="0">
                <a:solidFill>
                  <a:srgbClr val="000000"/>
                </a:solidFill>
                <a:latin typeface="EUAlbertina"/>
              </a:rPr>
              <a:t>Mõjude hindamisel on võetud arvesse loomakasvatuses veiste, lammaste ning kitsede sööda struktuuri (karjamaarohi, silo, hein), sööda koguseid ja selle maksumust, rohumaade saagikust ja saagikuse põuast tingitud langust. Eeldusel, et karjamaarohi tuleb asendada 2-3 kuu jooksul heina või siloga, on hinnatud vajaliku lisa ostusööda kulu.</a:t>
            </a:r>
          </a:p>
          <a:p>
            <a:endParaRPr lang="et-EE" sz="1800" b="0" i="0" u="none" strike="noStrike" baseline="0" dirty="0">
              <a:solidFill>
                <a:srgbClr val="000000"/>
              </a:solidFill>
              <a:latin typeface="EUAlbertina"/>
            </a:endParaRPr>
          </a:p>
          <a:p>
            <a:r>
              <a:rPr lang="et-EE" sz="1800" b="0" i="0" u="none" strike="noStrike" baseline="0" dirty="0">
                <a:solidFill>
                  <a:srgbClr val="000000"/>
                </a:solidFill>
                <a:latin typeface="EUAlbertina"/>
              </a:rPr>
              <a:t>Lihaveisekasvatuses suureneb sööda kulu ligi 50%, lisakulu ostusöödal ühes kuus on hinnanguliselt 88 € karjatamisperioodi kuu kohta. Arvesse võttes üle viiepealiste põhikarja loomadega karjades olevate lihaveiste arvu, oleks kogu lisakulu ~12 mln €. </a:t>
            </a:r>
          </a:p>
          <a:p>
            <a:r>
              <a:rPr lang="et-EE" sz="1800" b="1" i="0" u="none" strike="noStrike" baseline="0" dirty="0">
                <a:solidFill>
                  <a:srgbClr val="000000"/>
                </a:solidFill>
                <a:latin typeface="EUAlbertina"/>
              </a:rPr>
              <a:t>Toetuse sihtgruppi kuulub ~1180 lihaveisekasvatajat</a:t>
            </a:r>
          </a:p>
          <a:p>
            <a:endParaRPr lang="et-EE" sz="1800" b="0" i="0" u="none" strike="noStrike" baseline="0" dirty="0">
              <a:solidFill>
                <a:srgbClr val="000000"/>
              </a:solidFill>
              <a:latin typeface="EUAlbertina"/>
            </a:endParaRPr>
          </a:p>
          <a:p>
            <a:endParaRPr lang="et-EE" sz="1800" b="0" i="0" u="none" strike="noStrike" baseline="0" dirty="0">
              <a:solidFill>
                <a:srgbClr val="000000"/>
              </a:solidFill>
              <a:latin typeface="EUAlbertina"/>
            </a:endParaRPr>
          </a:p>
          <a:p>
            <a:endParaRPr lang="fi-FI" sz="1800" b="0" i="0" u="none" strike="noStrike" baseline="0" dirty="0">
              <a:solidFill>
                <a:srgbClr val="000000"/>
              </a:solidFill>
              <a:latin typeface="EUAlbertina"/>
            </a:endParaRPr>
          </a:p>
          <a:p>
            <a:endParaRPr lang="et-EE" dirty="0"/>
          </a:p>
          <a:p>
            <a:endParaRPr lang="et-EE" dirty="0"/>
          </a:p>
        </p:txBody>
      </p:sp>
      <p:sp>
        <p:nvSpPr>
          <p:cNvPr id="4" name="Slide Number Placeholder 3"/>
          <p:cNvSpPr>
            <a:spLocks noGrp="1"/>
          </p:cNvSpPr>
          <p:nvPr>
            <p:ph type="sldNum"/>
          </p:nvPr>
        </p:nvSpPr>
        <p:spPr/>
        <p:txBody>
          <a:bodyPr/>
          <a:lstStyle/>
          <a:p>
            <a:fld id="{9137B0FE-B827-43E6-9F1A-73A7AB4ED6CD}" type="slidenum">
              <a:rPr lang="et-EE" altLang="en-US" smtClean="0"/>
              <a:pPr/>
              <a:t>9</a:t>
            </a:fld>
            <a:endParaRPr lang="et-EE" altLang="en-US"/>
          </a:p>
        </p:txBody>
      </p:sp>
    </p:spTree>
    <p:extLst>
      <p:ext uri="{BB962C8B-B14F-4D97-AF65-F5344CB8AC3E}">
        <p14:creationId xmlns:p14="http://schemas.microsoft.com/office/powerpoint/2010/main" val="30278449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 est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lvl1pPr>
          </a:lstStyle>
          <a:p>
            <a:r>
              <a:rPr lang="en-US" dirty="0" err="1"/>
              <a:t>Esitlusslaidide</a:t>
            </a:r>
            <a:r>
              <a:rPr lang="en-US" dirty="0"/>
              <a:t> </a:t>
            </a:r>
            <a:r>
              <a:rPr lang="et-EE" dirty="0"/>
              <a:t>pealkiri</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spTree>
    <p:extLst>
      <p:ext uri="{BB962C8B-B14F-4D97-AF65-F5344CB8AC3E}">
        <p14:creationId xmlns:p14="http://schemas.microsoft.com/office/powerpoint/2010/main" val="426755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ahepealkir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6263" y="2592015"/>
            <a:ext cx="10369550" cy="1081087"/>
          </a:xfrm>
          <a:prstGeom prst="rect">
            <a:avLst/>
          </a:prstGeom>
        </p:spPr>
        <p:txBody>
          <a:bodyPr/>
          <a:lstStyle>
            <a:lvl1pPr>
              <a:defRPr>
                <a:solidFill>
                  <a:schemeClr val="tx1"/>
                </a:solidFill>
              </a:defRPr>
            </a:lvl1pPr>
          </a:lstStyle>
          <a:p>
            <a:r>
              <a:rPr lang="et-EE" dirty="0"/>
              <a:t>Vahepealkiri</a:t>
            </a: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õpuslaid - est - 3 lõvi - valg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a:t>Aitäh!</a:t>
            </a:r>
            <a:endParaRPr lang="en-US" dirty="0"/>
          </a:p>
        </p:txBody>
      </p:sp>
      <p:sp>
        <p:nvSpPr>
          <p:cNvPr id="8"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a:t>
            </a:r>
            <a:r>
              <a:rPr lang="et-EE" dirty="0" err="1"/>
              <a:t>skype</a:t>
            </a:r>
            <a:r>
              <a:rPr lang="et-EE" dirty="0"/>
              <a:t> vms</a:t>
            </a:r>
          </a:p>
          <a:p>
            <a:endParaRPr lang="et-EE"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õpuslaid - eng - 3 lõvi - valge">
    <p:spTree>
      <p:nvGrpSpPr>
        <p:cNvPr id="1" name=""/>
        <p:cNvGrpSpPr/>
        <p:nvPr/>
      </p:nvGrpSpPr>
      <p:grpSpPr>
        <a:xfrm>
          <a:off x="0" y="0"/>
          <a:ext cx="0" cy="0"/>
          <a:chOff x="0" y="0"/>
          <a:chExt cx="0" cy="0"/>
        </a:xfrm>
      </p:grpSpPr>
      <p:sp>
        <p:nvSpPr>
          <p:cNvPr id="12"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err="1"/>
              <a:t>Thank</a:t>
            </a:r>
            <a:r>
              <a:rPr lang="et-EE" dirty="0"/>
              <a:t> </a:t>
            </a:r>
            <a:r>
              <a:rPr lang="et-EE" dirty="0" err="1"/>
              <a:t>You</a:t>
            </a:r>
            <a:r>
              <a:rPr lang="et-EE" dirty="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a:t>
            </a:r>
            <a:r>
              <a:rPr lang="et-EE" dirty="0" err="1"/>
              <a:t>Skype</a:t>
            </a:r>
            <a:r>
              <a:rPr lang="et-EE" dirty="0"/>
              <a:t>, </a:t>
            </a:r>
            <a:r>
              <a:rPr lang="et-EE" dirty="0" err="1"/>
              <a:t>Facebook</a:t>
            </a:r>
            <a:r>
              <a:rPr lang="et-EE" dirty="0"/>
              <a:t> </a:t>
            </a:r>
            <a:r>
              <a:rPr lang="et-EE" dirty="0" err="1"/>
              <a:t>etc</a:t>
            </a:r>
            <a:r>
              <a:rPr lang="et-EE" dirty="0"/>
              <a:t>.</a:t>
            </a:r>
          </a:p>
          <a:p>
            <a:endParaRPr lang="et-EE" dirty="0"/>
          </a:p>
        </p:txBody>
      </p:sp>
      <p:pic>
        <p:nvPicPr>
          <p:cNvPr id="7" name="Picture 6"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õpu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8"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a:t>Aitäh!</a:t>
            </a:r>
            <a:endParaRPr lang="en-US" dirty="0"/>
          </a:p>
        </p:txBody>
      </p:sp>
      <p:sp>
        <p:nvSpPr>
          <p:cNvPr id="12"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a:p>
            <a:endParaRPr lang="et-EE"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õpu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11"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a:t>
            </a:r>
            <a:r>
              <a:rPr lang="et-EE" dirty="0" err="1"/>
              <a:t>Skype</a:t>
            </a:r>
            <a:r>
              <a:rPr lang="et-EE" dirty="0"/>
              <a:t>, </a:t>
            </a:r>
            <a:r>
              <a:rPr lang="et-EE" dirty="0" err="1"/>
              <a:t>Facebook</a:t>
            </a:r>
            <a:r>
              <a:rPr lang="et-EE" dirty="0"/>
              <a:t> </a:t>
            </a:r>
            <a:r>
              <a:rPr lang="et-EE" dirty="0" err="1"/>
              <a:t>etc</a:t>
            </a:r>
            <a:r>
              <a:rPr lang="et-EE" dirty="0"/>
              <a:t>.</a:t>
            </a:r>
          </a:p>
          <a:p>
            <a:endParaRPr lang="et-EE"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õpuslaid - est - vapp - sinin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p:txBody>
      </p:sp>
    </p:spTree>
    <p:extLst>
      <p:ext uri="{BB962C8B-B14F-4D97-AF65-F5344CB8AC3E}">
        <p14:creationId xmlns:p14="http://schemas.microsoft.com/office/powerpoint/2010/main" val="3403631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õpuslaid - eng - vapp - sinine">
    <p:spTree>
      <p:nvGrpSpPr>
        <p:cNvPr id="1" name=""/>
        <p:cNvGrpSpPr/>
        <p:nvPr/>
      </p:nvGrpSpPr>
      <p:grpSpPr>
        <a:xfrm>
          <a:off x="0" y="0"/>
          <a:ext cx="0" cy="0"/>
          <a:chOff x="0" y="0"/>
          <a:chExt cx="0" cy="0"/>
        </a:xfrm>
      </p:grpSpPr>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Skype, Facebook </a:t>
            </a:r>
            <a:r>
              <a:rPr lang="et-EE" dirty="0" err="1"/>
              <a:t>etc</a:t>
            </a:r>
            <a:endParaRPr lang="et-EE"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5846949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0260" y="1060529"/>
            <a:ext cx="8641556" cy="2256061"/>
          </a:xfrm>
        </p:spPr>
        <p:txBody>
          <a:bodyPr anchor="b"/>
          <a:lstStyle>
            <a:lvl1pPr algn="ctr">
              <a:defRPr sz="5669"/>
            </a:lvl1pPr>
          </a:lstStyle>
          <a:p>
            <a:r>
              <a:rPr lang="en-US"/>
              <a:t>Click to edit Master title style</a:t>
            </a:r>
            <a:endParaRPr lang="et-EE"/>
          </a:p>
        </p:txBody>
      </p:sp>
      <p:sp>
        <p:nvSpPr>
          <p:cNvPr id="3" name="Subtitle 2"/>
          <p:cNvSpPr>
            <a:spLocks noGrp="1"/>
          </p:cNvSpPr>
          <p:nvPr>
            <p:ph type="subTitle" idx="1"/>
          </p:nvPr>
        </p:nvSpPr>
        <p:spPr>
          <a:xfrm>
            <a:off x="1440260" y="3403592"/>
            <a:ext cx="8641556" cy="1564542"/>
          </a:xfrm>
        </p:spPr>
        <p:txBody>
          <a:bodyPr/>
          <a:lstStyle>
            <a:lvl1pPr marL="0" indent="0" algn="ctr">
              <a:buNone/>
              <a:defRPr sz="2268"/>
            </a:lvl1pPr>
            <a:lvl2pPr marL="432008" indent="0" algn="ctr">
              <a:buNone/>
              <a:defRPr sz="1890"/>
            </a:lvl2pPr>
            <a:lvl3pPr marL="864017" indent="0" algn="ctr">
              <a:buNone/>
              <a:defRPr sz="1701"/>
            </a:lvl3pPr>
            <a:lvl4pPr marL="1296025" indent="0" algn="ctr">
              <a:buNone/>
              <a:defRPr sz="1512"/>
            </a:lvl4pPr>
            <a:lvl5pPr marL="1728033" indent="0" algn="ctr">
              <a:buNone/>
              <a:defRPr sz="1512"/>
            </a:lvl5pPr>
            <a:lvl6pPr marL="2160041" indent="0" algn="ctr">
              <a:buNone/>
              <a:defRPr sz="1512"/>
            </a:lvl6pPr>
            <a:lvl7pPr marL="2592050" indent="0" algn="ctr">
              <a:buNone/>
              <a:defRPr sz="1512"/>
            </a:lvl7pPr>
            <a:lvl8pPr marL="3024058" indent="0" algn="ctr">
              <a:buNone/>
              <a:defRPr sz="1512"/>
            </a:lvl8pPr>
            <a:lvl9pPr marL="3456066" indent="0" algn="ctr">
              <a:buNone/>
              <a:defRPr sz="1512"/>
            </a:lvl9pPr>
          </a:lstStyle>
          <a:p>
            <a:r>
              <a:rPr lang="en-US"/>
              <a:t>Click to edit Master subtitle style</a:t>
            </a:r>
            <a:endParaRPr lang="et-EE"/>
          </a:p>
        </p:txBody>
      </p:sp>
      <p:sp>
        <p:nvSpPr>
          <p:cNvPr id="4" name="Date Placeholder 3"/>
          <p:cNvSpPr>
            <a:spLocks noGrp="1"/>
          </p:cNvSpPr>
          <p:nvPr>
            <p:ph type="dt" sz="half" idx="10"/>
          </p:nvPr>
        </p:nvSpPr>
        <p:spPr/>
        <p:txBody>
          <a:bodyPr/>
          <a:lstStyle/>
          <a:p>
            <a:fld id="{246D59E9-810E-4174-8068-29FE9DF67A2D}" type="datetimeFigureOut">
              <a:rPr lang="et-EE" smtClean="0"/>
              <a:t>16.11.2023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1608574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246D59E9-810E-4174-8068-29FE9DF67A2D}" type="datetimeFigureOut">
              <a:rPr lang="et-EE" smtClean="0"/>
              <a:t>16.11.2023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23109643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6141" y="1615545"/>
            <a:ext cx="9937790" cy="2695572"/>
          </a:xfrm>
        </p:spPr>
        <p:txBody>
          <a:bodyPr anchor="b"/>
          <a:lstStyle>
            <a:lvl1pPr>
              <a:defRPr sz="5669"/>
            </a:lvl1pPr>
          </a:lstStyle>
          <a:p>
            <a:r>
              <a:rPr lang="en-US"/>
              <a:t>Click to edit Master title style</a:t>
            </a:r>
            <a:endParaRPr lang="et-EE"/>
          </a:p>
        </p:txBody>
      </p:sp>
      <p:sp>
        <p:nvSpPr>
          <p:cNvPr id="3" name="Text Placeholder 2"/>
          <p:cNvSpPr>
            <a:spLocks noGrp="1"/>
          </p:cNvSpPr>
          <p:nvPr>
            <p:ph type="body" idx="1"/>
          </p:nvPr>
        </p:nvSpPr>
        <p:spPr>
          <a:xfrm>
            <a:off x="786141" y="4336618"/>
            <a:ext cx="9937790" cy="1417538"/>
          </a:xfrm>
        </p:spPr>
        <p:txBody>
          <a:bodyPr/>
          <a:lstStyle>
            <a:lvl1pPr marL="0" indent="0">
              <a:buNone/>
              <a:defRPr sz="2268">
                <a:solidFill>
                  <a:schemeClr val="tx1">
                    <a:tint val="75000"/>
                  </a:schemeClr>
                </a:solidFill>
              </a:defRPr>
            </a:lvl1pPr>
            <a:lvl2pPr marL="432008" indent="0">
              <a:buNone/>
              <a:defRPr sz="1890">
                <a:solidFill>
                  <a:schemeClr val="tx1">
                    <a:tint val="75000"/>
                  </a:schemeClr>
                </a:solidFill>
              </a:defRPr>
            </a:lvl2pPr>
            <a:lvl3pPr marL="864017" indent="0">
              <a:buNone/>
              <a:defRPr sz="1701">
                <a:solidFill>
                  <a:schemeClr val="tx1">
                    <a:tint val="75000"/>
                  </a:schemeClr>
                </a:solidFill>
              </a:defRPr>
            </a:lvl3pPr>
            <a:lvl4pPr marL="1296025" indent="0">
              <a:buNone/>
              <a:defRPr sz="1512">
                <a:solidFill>
                  <a:schemeClr val="tx1">
                    <a:tint val="75000"/>
                  </a:schemeClr>
                </a:solidFill>
              </a:defRPr>
            </a:lvl4pPr>
            <a:lvl5pPr marL="1728033" indent="0">
              <a:buNone/>
              <a:defRPr sz="1512">
                <a:solidFill>
                  <a:schemeClr val="tx1">
                    <a:tint val="75000"/>
                  </a:schemeClr>
                </a:solidFill>
              </a:defRPr>
            </a:lvl5pPr>
            <a:lvl6pPr marL="2160041" indent="0">
              <a:buNone/>
              <a:defRPr sz="1512">
                <a:solidFill>
                  <a:schemeClr val="tx1">
                    <a:tint val="75000"/>
                  </a:schemeClr>
                </a:solidFill>
              </a:defRPr>
            </a:lvl6pPr>
            <a:lvl7pPr marL="2592050" indent="0">
              <a:buNone/>
              <a:defRPr sz="1512">
                <a:solidFill>
                  <a:schemeClr val="tx1">
                    <a:tint val="75000"/>
                  </a:schemeClr>
                </a:solidFill>
              </a:defRPr>
            </a:lvl7pPr>
            <a:lvl8pPr marL="3024058" indent="0">
              <a:buNone/>
              <a:defRPr sz="1512">
                <a:solidFill>
                  <a:schemeClr val="tx1">
                    <a:tint val="75000"/>
                  </a:schemeClr>
                </a:solidFill>
              </a:defRPr>
            </a:lvl8pPr>
            <a:lvl9pPr marL="3456066" indent="0">
              <a:buNone/>
              <a:defRPr sz="151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6D59E9-810E-4174-8068-29FE9DF67A2D}" type="datetimeFigureOut">
              <a:rPr lang="et-EE" smtClean="0"/>
              <a:t>16.11.2023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756707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itelslaid - eng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86828" cy="1046553"/>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baseline="0"/>
            </a:lvl1pPr>
          </a:lstStyle>
          <a:p>
            <a:r>
              <a:rPr lang="et-EE" dirty="0" err="1"/>
              <a:t>Title</a:t>
            </a:r>
            <a:r>
              <a:rPr lang="et-EE" dirty="0"/>
              <a:t> </a:t>
            </a:r>
            <a:r>
              <a:rPr lang="et-EE" dirty="0" err="1"/>
              <a:t>of</a:t>
            </a:r>
            <a:r>
              <a:rPr lang="et-EE" dirty="0"/>
              <a:t> </a:t>
            </a:r>
            <a:r>
              <a:rPr lang="et-EE" dirty="0" err="1"/>
              <a:t>the</a:t>
            </a:r>
            <a:r>
              <a:rPr lang="et-EE" dirty="0"/>
              <a:t> </a:t>
            </a:r>
            <a:r>
              <a:rPr lang="et-EE" dirty="0" err="1"/>
              <a:t>Presentation</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spTree>
    <p:extLst>
      <p:ext uri="{BB962C8B-B14F-4D97-AF65-F5344CB8AC3E}">
        <p14:creationId xmlns:p14="http://schemas.microsoft.com/office/powerpoint/2010/main" val="42675596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792143" y="1725046"/>
            <a:ext cx="4896882" cy="41116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5833050" y="1725046"/>
            <a:ext cx="4896882" cy="41116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p:cNvSpPr>
            <a:spLocks noGrp="1"/>
          </p:cNvSpPr>
          <p:nvPr>
            <p:ph type="dt" sz="half" idx="10"/>
          </p:nvPr>
        </p:nvSpPr>
        <p:spPr/>
        <p:txBody>
          <a:bodyPr/>
          <a:lstStyle/>
          <a:p>
            <a:fld id="{246D59E9-810E-4174-8068-29FE9DF67A2D}" type="datetimeFigureOut">
              <a:rPr lang="et-EE" smtClean="0"/>
              <a:t>16.11.2023</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11223261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643" y="345010"/>
            <a:ext cx="9937790" cy="1252534"/>
          </a:xfrm>
        </p:spPr>
        <p:txBody>
          <a:bodyPr/>
          <a:lstStyle/>
          <a:p>
            <a:r>
              <a:rPr lang="en-US"/>
              <a:t>Click to edit Master title style</a:t>
            </a:r>
            <a:endParaRPr lang="et-EE"/>
          </a:p>
        </p:txBody>
      </p:sp>
      <p:sp>
        <p:nvSpPr>
          <p:cNvPr id="3" name="Text Placeholder 2"/>
          <p:cNvSpPr>
            <a:spLocks noGrp="1"/>
          </p:cNvSpPr>
          <p:nvPr>
            <p:ph type="body" idx="1"/>
          </p:nvPr>
        </p:nvSpPr>
        <p:spPr>
          <a:xfrm>
            <a:off x="793644" y="1588543"/>
            <a:ext cx="4874377" cy="778521"/>
          </a:xfrm>
        </p:spPr>
        <p:txBody>
          <a:bodyPr anchor="b"/>
          <a:lstStyle>
            <a:lvl1pPr marL="0" indent="0">
              <a:buNone/>
              <a:defRPr sz="2268" b="1"/>
            </a:lvl1pPr>
            <a:lvl2pPr marL="432008" indent="0">
              <a:buNone/>
              <a:defRPr sz="1890" b="1"/>
            </a:lvl2pPr>
            <a:lvl3pPr marL="864017" indent="0">
              <a:buNone/>
              <a:defRPr sz="1701" b="1"/>
            </a:lvl3pPr>
            <a:lvl4pPr marL="1296025" indent="0">
              <a:buNone/>
              <a:defRPr sz="1512" b="1"/>
            </a:lvl4pPr>
            <a:lvl5pPr marL="1728033" indent="0">
              <a:buNone/>
              <a:defRPr sz="1512" b="1"/>
            </a:lvl5pPr>
            <a:lvl6pPr marL="2160041" indent="0">
              <a:buNone/>
              <a:defRPr sz="1512" b="1"/>
            </a:lvl6pPr>
            <a:lvl7pPr marL="2592050" indent="0">
              <a:buNone/>
              <a:defRPr sz="1512" b="1"/>
            </a:lvl7pPr>
            <a:lvl8pPr marL="3024058" indent="0">
              <a:buNone/>
              <a:defRPr sz="1512" b="1"/>
            </a:lvl8pPr>
            <a:lvl9pPr marL="3456066" indent="0">
              <a:buNone/>
              <a:defRPr sz="1512" b="1"/>
            </a:lvl9pPr>
          </a:lstStyle>
          <a:p>
            <a:pPr lvl="0"/>
            <a:r>
              <a:rPr lang="en-US"/>
              <a:t>Edit Master text styles</a:t>
            </a:r>
          </a:p>
        </p:txBody>
      </p:sp>
      <p:sp>
        <p:nvSpPr>
          <p:cNvPr id="4" name="Content Placeholder 3"/>
          <p:cNvSpPr>
            <a:spLocks noGrp="1"/>
          </p:cNvSpPr>
          <p:nvPr>
            <p:ph sz="half" idx="2"/>
          </p:nvPr>
        </p:nvSpPr>
        <p:spPr>
          <a:xfrm>
            <a:off x="793644" y="2367064"/>
            <a:ext cx="4874377" cy="34815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5833050" y="1588543"/>
            <a:ext cx="4898383" cy="778521"/>
          </a:xfrm>
        </p:spPr>
        <p:txBody>
          <a:bodyPr anchor="b"/>
          <a:lstStyle>
            <a:lvl1pPr marL="0" indent="0">
              <a:buNone/>
              <a:defRPr sz="2268" b="1"/>
            </a:lvl1pPr>
            <a:lvl2pPr marL="432008" indent="0">
              <a:buNone/>
              <a:defRPr sz="1890" b="1"/>
            </a:lvl2pPr>
            <a:lvl3pPr marL="864017" indent="0">
              <a:buNone/>
              <a:defRPr sz="1701" b="1"/>
            </a:lvl3pPr>
            <a:lvl4pPr marL="1296025" indent="0">
              <a:buNone/>
              <a:defRPr sz="1512" b="1"/>
            </a:lvl4pPr>
            <a:lvl5pPr marL="1728033" indent="0">
              <a:buNone/>
              <a:defRPr sz="1512" b="1"/>
            </a:lvl5pPr>
            <a:lvl6pPr marL="2160041" indent="0">
              <a:buNone/>
              <a:defRPr sz="1512" b="1"/>
            </a:lvl6pPr>
            <a:lvl7pPr marL="2592050" indent="0">
              <a:buNone/>
              <a:defRPr sz="1512" b="1"/>
            </a:lvl7pPr>
            <a:lvl8pPr marL="3024058" indent="0">
              <a:buNone/>
              <a:defRPr sz="1512" b="1"/>
            </a:lvl8pPr>
            <a:lvl9pPr marL="3456066" indent="0">
              <a:buNone/>
              <a:defRPr sz="1512" b="1"/>
            </a:lvl9pPr>
          </a:lstStyle>
          <a:p>
            <a:pPr lvl="0"/>
            <a:r>
              <a:rPr lang="en-US"/>
              <a:t>Edit Master text styles</a:t>
            </a:r>
          </a:p>
        </p:txBody>
      </p:sp>
      <p:sp>
        <p:nvSpPr>
          <p:cNvPr id="6" name="Content Placeholder 5"/>
          <p:cNvSpPr>
            <a:spLocks noGrp="1"/>
          </p:cNvSpPr>
          <p:nvPr>
            <p:ph sz="quarter" idx="4"/>
          </p:nvPr>
        </p:nvSpPr>
        <p:spPr>
          <a:xfrm>
            <a:off x="5833050" y="2367064"/>
            <a:ext cx="4898383" cy="34815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p:cNvSpPr>
            <a:spLocks noGrp="1"/>
          </p:cNvSpPr>
          <p:nvPr>
            <p:ph type="dt" sz="half" idx="10"/>
          </p:nvPr>
        </p:nvSpPr>
        <p:spPr/>
        <p:txBody>
          <a:bodyPr/>
          <a:lstStyle/>
          <a:p>
            <a:fld id="{246D59E9-810E-4174-8068-29FE9DF67A2D}" type="datetimeFigureOut">
              <a:rPr lang="et-EE" smtClean="0"/>
              <a:t>16.11.2023</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21431784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2"/>
          <p:cNvSpPr>
            <a:spLocks noGrp="1"/>
          </p:cNvSpPr>
          <p:nvPr>
            <p:ph type="dt" sz="half" idx="10"/>
          </p:nvPr>
        </p:nvSpPr>
        <p:spPr/>
        <p:txBody>
          <a:bodyPr/>
          <a:lstStyle/>
          <a:p>
            <a:fld id="{246D59E9-810E-4174-8068-29FE9DF67A2D}" type="datetimeFigureOut">
              <a:rPr lang="et-EE" smtClean="0"/>
              <a:t>16.11.2023</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2726291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D59E9-810E-4174-8068-29FE9DF67A2D}" type="datetimeFigureOut">
              <a:rPr lang="et-EE" smtClean="0"/>
              <a:t>16.11.2023</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9974263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432012"/>
            <a:ext cx="3716169" cy="1512041"/>
          </a:xfrm>
        </p:spPr>
        <p:txBody>
          <a:bodyPr anchor="b"/>
          <a:lstStyle>
            <a:lvl1pPr>
              <a:defRPr sz="3024"/>
            </a:lvl1pPr>
          </a:lstStyle>
          <a:p>
            <a:r>
              <a:rPr lang="en-US"/>
              <a:t>Click to edit Master title style</a:t>
            </a:r>
            <a:endParaRPr lang="et-EE"/>
          </a:p>
        </p:txBody>
      </p:sp>
      <p:sp>
        <p:nvSpPr>
          <p:cNvPr id="3" name="Content Placeholder 2"/>
          <p:cNvSpPr>
            <a:spLocks noGrp="1"/>
          </p:cNvSpPr>
          <p:nvPr>
            <p:ph idx="1"/>
          </p:nvPr>
        </p:nvSpPr>
        <p:spPr>
          <a:xfrm>
            <a:off x="4898383" y="933026"/>
            <a:ext cx="5833050" cy="4605124"/>
          </a:xfrm>
        </p:spPr>
        <p:txBody>
          <a:bodyPr/>
          <a:lstStyle>
            <a:lvl1pPr>
              <a:defRPr sz="3024"/>
            </a:lvl1pPr>
            <a:lvl2pPr>
              <a:defRPr sz="2646"/>
            </a:lvl2pPr>
            <a:lvl3pPr>
              <a:defRPr sz="2268"/>
            </a:lvl3pPr>
            <a:lvl4pPr>
              <a:defRPr sz="1890"/>
            </a:lvl4pPr>
            <a:lvl5pPr>
              <a:defRPr sz="1890"/>
            </a:lvl5pPr>
            <a:lvl6pPr>
              <a:defRPr sz="1890"/>
            </a:lvl6pPr>
            <a:lvl7pPr>
              <a:defRPr sz="1890"/>
            </a:lvl7pPr>
            <a:lvl8pPr>
              <a:defRPr sz="1890"/>
            </a:lvl8pPr>
            <a:lvl9pPr>
              <a:defRPr sz="189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793644" y="1944052"/>
            <a:ext cx="3716169" cy="3601598"/>
          </a:xfrm>
        </p:spPr>
        <p:txBody>
          <a:bodyPr/>
          <a:lstStyle>
            <a:lvl1pPr marL="0" indent="0">
              <a:buNone/>
              <a:defRPr sz="1512"/>
            </a:lvl1pPr>
            <a:lvl2pPr marL="432008" indent="0">
              <a:buNone/>
              <a:defRPr sz="1323"/>
            </a:lvl2pPr>
            <a:lvl3pPr marL="864017" indent="0">
              <a:buNone/>
              <a:defRPr sz="1134"/>
            </a:lvl3pPr>
            <a:lvl4pPr marL="1296025" indent="0">
              <a:buNone/>
              <a:defRPr sz="945"/>
            </a:lvl4pPr>
            <a:lvl5pPr marL="1728033" indent="0">
              <a:buNone/>
              <a:defRPr sz="945"/>
            </a:lvl5pPr>
            <a:lvl6pPr marL="2160041" indent="0">
              <a:buNone/>
              <a:defRPr sz="945"/>
            </a:lvl6pPr>
            <a:lvl7pPr marL="2592050" indent="0">
              <a:buNone/>
              <a:defRPr sz="945"/>
            </a:lvl7pPr>
            <a:lvl8pPr marL="3024058" indent="0">
              <a:buNone/>
              <a:defRPr sz="945"/>
            </a:lvl8pPr>
            <a:lvl9pPr marL="3456066" indent="0">
              <a:buNone/>
              <a:defRPr sz="945"/>
            </a:lvl9pPr>
          </a:lstStyle>
          <a:p>
            <a:pPr lvl="0"/>
            <a:r>
              <a:rPr lang="en-US"/>
              <a:t>Edit Master text styles</a:t>
            </a:r>
          </a:p>
        </p:txBody>
      </p:sp>
      <p:sp>
        <p:nvSpPr>
          <p:cNvPr id="5" name="Date Placeholder 4"/>
          <p:cNvSpPr>
            <a:spLocks noGrp="1"/>
          </p:cNvSpPr>
          <p:nvPr>
            <p:ph type="dt" sz="half" idx="10"/>
          </p:nvPr>
        </p:nvSpPr>
        <p:spPr/>
        <p:txBody>
          <a:bodyPr/>
          <a:lstStyle/>
          <a:p>
            <a:fld id="{246D59E9-810E-4174-8068-29FE9DF67A2D}" type="datetimeFigureOut">
              <a:rPr lang="et-EE" smtClean="0"/>
              <a:t>16.11.2023</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14036945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432012"/>
            <a:ext cx="3716169" cy="1512041"/>
          </a:xfrm>
        </p:spPr>
        <p:txBody>
          <a:bodyPr anchor="b"/>
          <a:lstStyle>
            <a:lvl1pPr>
              <a:defRPr sz="3024"/>
            </a:lvl1pPr>
          </a:lstStyle>
          <a:p>
            <a:r>
              <a:rPr lang="en-US"/>
              <a:t>Click to edit Master title style</a:t>
            </a:r>
            <a:endParaRPr lang="et-EE"/>
          </a:p>
        </p:txBody>
      </p:sp>
      <p:sp>
        <p:nvSpPr>
          <p:cNvPr id="3" name="Picture Placeholder 2"/>
          <p:cNvSpPr>
            <a:spLocks noGrp="1"/>
          </p:cNvSpPr>
          <p:nvPr>
            <p:ph type="pic" idx="1"/>
          </p:nvPr>
        </p:nvSpPr>
        <p:spPr>
          <a:xfrm>
            <a:off x="4898383" y="933026"/>
            <a:ext cx="5833050" cy="4605124"/>
          </a:xfrm>
        </p:spPr>
        <p:txBody>
          <a:bodyPr/>
          <a:lstStyle>
            <a:lvl1pPr marL="0" indent="0">
              <a:buNone/>
              <a:defRPr sz="3024"/>
            </a:lvl1pPr>
            <a:lvl2pPr marL="432008" indent="0">
              <a:buNone/>
              <a:defRPr sz="2646"/>
            </a:lvl2pPr>
            <a:lvl3pPr marL="864017" indent="0">
              <a:buNone/>
              <a:defRPr sz="2268"/>
            </a:lvl3pPr>
            <a:lvl4pPr marL="1296025" indent="0">
              <a:buNone/>
              <a:defRPr sz="1890"/>
            </a:lvl4pPr>
            <a:lvl5pPr marL="1728033" indent="0">
              <a:buNone/>
              <a:defRPr sz="1890"/>
            </a:lvl5pPr>
            <a:lvl6pPr marL="2160041" indent="0">
              <a:buNone/>
              <a:defRPr sz="1890"/>
            </a:lvl6pPr>
            <a:lvl7pPr marL="2592050" indent="0">
              <a:buNone/>
              <a:defRPr sz="1890"/>
            </a:lvl7pPr>
            <a:lvl8pPr marL="3024058" indent="0">
              <a:buNone/>
              <a:defRPr sz="1890"/>
            </a:lvl8pPr>
            <a:lvl9pPr marL="3456066" indent="0">
              <a:buNone/>
              <a:defRPr sz="1890"/>
            </a:lvl9pPr>
          </a:lstStyle>
          <a:p>
            <a:endParaRPr lang="et-EE"/>
          </a:p>
        </p:txBody>
      </p:sp>
      <p:sp>
        <p:nvSpPr>
          <p:cNvPr id="4" name="Text Placeholder 3"/>
          <p:cNvSpPr>
            <a:spLocks noGrp="1"/>
          </p:cNvSpPr>
          <p:nvPr>
            <p:ph type="body" sz="half" idx="2"/>
          </p:nvPr>
        </p:nvSpPr>
        <p:spPr>
          <a:xfrm>
            <a:off x="793644" y="1944052"/>
            <a:ext cx="3716169" cy="3601598"/>
          </a:xfrm>
        </p:spPr>
        <p:txBody>
          <a:bodyPr/>
          <a:lstStyle>
            <a:lvl1pPr marL="0" indent="0">
              <a:buNone/>
              <a:defRPr sz="1512"/>
            </a:lvl1pPr>
            <a:lvl2pPr marL="432008" indent="0">
              <a:buNone/>
              <a:defRPr sz="1323"/>
            </a:lvl2pPr>
            <a:lvl3pPr marL="864017" indent="0">
              <a:buNone/>
              <a:defRPr sz="1134"/>
            </a:lvl3pPr>
            <a:lvl4pPr marL="1296025" indent="0">
              <a:buNone/>
              <a:defRPr sz="945"/>
            </a:lvl4pPr>
            <a:lvl5pPr marL="1728033" indent="0">
              <a:buNone/>
              <a:defRPr sz="945"/>
            </a:lvl5pPr>
            <a:lvl6pPr marL="2160041" indent="0">
              <a:buNone/>
              <a:defRPr sz="945"/>
            </a:lvl6pPr>
            <a:lvl7pPr marL="2592050" indent="0">
              <a:buNone/>
              <a:defRPr sz="945"/>
            </a:lvl7pPr>
            <a:lvl8pPr marL="3024058" indent="0">
              <a:buNone/>
              <a:defRPr sz="945"/>
            </a:lvl8pPr>
            <a:lvl9pPr marL="3456066" indent="0">
              <a:buNone/>
              <a:defRPr sz="945"/>
            </a:lvl9pPr>
          </a:lstStyle>
          <a:p>
            <a:pPr lvl="0"/>
            <a:r>
              <a:rPr lang="en-US"/>
              <a:t>Edit Master text styles</a:t>
            </a:r>
          </a:p>
        </p:txBody>
      </p:sp>
      <p:sp>
        <p:nvSpPr>
          <p:cNvPr id="5" name="Date Placeholder 4"/>
          <p:cNvSpPr>
            <a:spLocks noGrp="1"/>
          </p:cNvSpPr>
          <p:nvPr>
            <p:ph type="dt" sz="half" idx="10"/>
          </p:nvPr>
        </p:nvSpPr>
        <p:spPr/>
        <p:txBody>
          <a:bodyPr/>
          <a:lstStyle/>
          <a:p>
            <a:fld id="{246D59E9-810E-4174-8068-29FE9DF67A2D}" type="datetimeFigureOut">
              <a:rPr lang="et-EE" smtClean="0"/>
              <a:t>16.11.2023</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10521371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246D59E9-810E-4174-8068-29FE9DF67A2D}" type="datetimeFigureOut">
              <a:rPr lang="et-EE" smtClean="0"/>
              <a:t>16.11.2023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30454654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5485" y="345009"/>
            <a:ext cx="2484447" cy="5491649"/>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792143" y="345009"/>
            <a:ext cx="7309316" cy="549164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10"/>
          </p:nvPr>
        </p:nvSpPr>
        <p:spPr/>
        <p:txBody>
          <a:bodyPr/>
          <a:lstStyle/>
          <a:p>
            <a:fld id="{246D59E9-810E-4174-8068-29FE9DF67A2D}" type="datetimeFigureOut">
              <a:rPr lang="et-EE" smtClean="0"/>
              <a:t>16.11.2023</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5F469C2E-1DEC-456D-AD99-0628923557B4}" type="slidenum">
              <a:rPr lang="et-EE" smtClean="0"/>
              <a:t>‹#›</a:t>
            </a:fld>
            <a:endParaRPr lang="et-EE"/>
          </a:p>
        </p:txBody>
      </p:sp>
    </p:spTree>
    <p:extLst>
      <p:ext uri="{BB962C8B-B14F-4D97-AF65-F5344CB8AC3E}">
        <p14:creationId xmlns:p14="http://schemas.microsoft.com/office/powerpoint/2010/main" val="2048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itel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a:t>Esitlusslaidide</a:t>
            </a:r>
            <a:r>
              <a:rPr lang="en-US" dirty="0"/>
              <a:t> </a:t>
            </a:r>
            <a:r>
              <a:rPr lang="et-EE" dirty="0"/>
              <a:t>pealkiri</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Tree>
    <p:extLst>
      <p:ext uri="{BB962C8B-B14F-4D97-AF65-F5344CB8AC3E}">
        <p14:creationId xmlns:p14="http://schemas.microsoft.com/office/powerpoint/2010/main" val="3717113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itel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a:t>Title</a:t>
            </a:r>
            <a:r>
              <a:rPr lang="et-EE" dirty="0"/>
              <a:t> of </a:t>
            </a:r>
            <a:r>
              <a:rPr lang="et-EE" dirty="0" err="1"/>
              <a:t>the</a:t>
            </a:r>
            <a:r>
              <a:rPr lang="et-EE" dirty="0"/>
              <a:t> </a:t>
            </a:r>
            <a:r>
              <a:rPr lang="et-EE" dirty="0" err="1"/>
              <a:t>Presentation</a:t>
            </a:r>
            <a:endParaRPr lang="en-US" dirty="0"/>
          </a:p>
        </p:txBody>
      </p:sp>
      <p:sp>
        <p:nvSpPr>
          <p:cNvPr id="10" name="Subtitle 2"/>
          <p:cNvSpPr>
            <a:spLocks noGrp="1"/>
          </p:cNvSpPr>
          <p:nvPr>
            <p:ph type="subTitle" idx="1" hasCustomPrompt="1"/>
          </p:nvPr>
        </p:nvSpPr>
        <p:spPr>
          <a:xfrm>
            <a:off x="1340789"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itelslaid - est - vapp - sinin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4" name="Rectangle 3"/>
          <p:cNvSpPr/>
          <p:nvPr userDrawn="1"/>
        </p:nvSpPr>
        <p:spPr bwMode="auto">
          <a:xfrm>
            <a:off x="0" y="1705685"/>
            <a:ext cx="11522075" cy="4774490"/>
          </a:xfrm>
          <a:prstGeom prst="rect">
            <a:avLst/>
          </a:prstGeom>
          <a:blipFill dpi="0" rotWithShape="1">
            <a:blip r:embed="rId3"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a:t>Esitlusslaidide</a:t>
            </a:r>
            <a:r>
              <a:rPr lang="en-US" dirty="0"/>
              <a:t> </a:t>
            </a:r>
            <a:r>
              <a:rPr lang="et-EE" dirty="0"/>
              <a:t>pealkiri</a:t>
            </a:r>
            <a:endParaRPr lang="en-US" dirty="0"/>
          </a:p>
        </p:txBody>
      </p:sp>
      <p:sp>
        <p:nvSpPr>
          <p:cNvPr id="10" name="Subtitle 2"/>
          <p:cNvSpPr>
            <a:spLocks noGrp="1"/>
          </p:cNvSpPr>
          <p:nvPr>
            <p:ph type="subTitle" idx="1" hasCustomPrompt="1"/>
          </p:nvPr>
        </p:nvSpPr>
        <p:spPr>
          <a:xfrm>
            <a:off x="1368000" y="4392215"/>
            <a:ext cx="9433597" cy="1728192"/>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spTree>
    <p:extLst>
      <p:ext uri="{BB962C8B-B14F-4D97-AF65-F5344CB8AC3E}">
        <p14:creationId xmlns:p14="http://schemas.microsoft.com/office/powerpoint/2010/main" val="311409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itelslaid - eng - vapp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a:t>Title</a:t>
            </a:r>
            <a:r>
              <a:rPr lang="et-EE" dirty="0"/>
              <a:t> </a:t>
            </a:r>
            <a:r>
              <a:rPr lang="et-EE" dirty="0" err="1"/>
              <a:t>of</a:t>
            </a:r>
            <a:r>
              <a:rPr lang="et-EE" dirty="0"/>
              <a:t> </a:t>
            </a:r>
            <a:r>
              <a:rPr lang="et-EE" dirty="0" err="1"/>
              <a:t>the</a:t>
            </a:r>
            <a:r>
              <a:rPr lang="et-EE" dirty="0"/>
              <a:t> </a:t>
            </a:r>
            <a:r>
              <a:rPr lang="et-EE" dirty="0" err="1"/>
              <a:t>Presentation</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177556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Edit Master text styles</a:t>
            </a:r>
          </a:p>
        </p:txBody>
      </p:sp>
    </p:spTree>
    <p:extLst>
      <p:ext uri="{BB962C8B-B14F-4D97-AF65-F5344CB8AC3E}">
        <p14:creationId xmlns:p14="http://schemas.microsoft.com/office/powerpoint/2010/main" val="99600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Edit Master text styles</a:t>
            </a:r>
          </a:p>
        </p:txBody>
      </p:sp>
    </p:spTree>
    <p:extLst>
      <p:ext uri="{BB962C8B-B14F-4D97-AF65-F5344CB8AC3E}">
        <p14:creationId xmlns:p14="http://schemas.microsoft.com/office/powerpoint/2010/main" val="400967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8469" y="1511300"/>
            <a:ext cx="5036369"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4" name="Content Placeholder 3"/>
          <p:cNvSpPr>
            <a:spLocks noGrp="1"/>
          </p:cNvSpPr>
          <p:nvPr>
            <p:ph sz="half" idx="2"/>
          </p:nvPr>
        </p:nvSpPr>
        <p:spPr>
          <a:xfrm>
            <a:off x="5837238" y="1511300"/>
            <a:ext cx="5108375"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9"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5" r:id="rId2"/>
    <p:sldLayoutId id="2147483687" r:id="rId3"/>
    <p:sldLayoutId id="2147483661" r:id="rId4"/>
    <p:sldLayoutId id="2147483678" r:id="rId5"/>
    <p:sldLayoutId id="2147483688" r:id="rId6"/>
    <p:sldLayoutId id="2147483650" r:id="rId7"/>
    <p:sldLayoutId id="2147483662" r:id="rId8"/>
    <p:sldLayoutId id="2147483670" r:id="rId9"/>
    <p:sldLayoutId id="2147483683" r:id="rId10"/>
    <p:sldLayoutId id="2147483680" r:id="rId11"/>
    <p:sldLayoutId id="2147483660" r:id="rId12"/>
    <p:sldLayoutId id="2147483681" r:id="rId13"/>
    <p:sldLayoutId id="2147483682" r:id="rId14"/>
    <p:sldLayoutId id="2147483663" r:id="rId15"/>
    <p:sldLayoutId id="2147483686" r:id="rId16"/>
  </p:sldLayoutIdLst>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43" y="345010"/>
            <a:ext cx="9937790" cy="1252534"/>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p:cNvSpPr>
            <a:spLocks noGrp="1"/>
          </p:cNvSpPr>
          <p:nvPr>
            <p:ph type="body" idx="1"/>
          </p:nvPr>
        </p:nvSpPr>
        <p:spPr>
          <a:xfrm>
            <a:off x="792143" y="1725046"/>
            <a:ext cx="9937790" cy="41116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a:spLocks noGrp="1"/>
          </p:cNvSpPr>
          <p:nvPr>
            <p:ph type="dt" sz="half" idx="2"/>
          </p:nvPr>
        </p:nvSpPr>
        <p:spPr>
          <a:xfrm>
            <a:off x="792143" y="6006163"/>
            <a:ext cx="2592467" cy="345009"/>
          </a:xfrm>
          <a:prstGeom prst="rect">
            <a:avLst/>
          </a:prstGeom>
        </p:spPr>
        <p:txBody>
          <a:bodyPr vert="horz" lIns="91440" tIns="45720" rIns="91440" bIns="45720" rtlCol="0" anchor="ctr"/>
          <a:lstStyle>
            <a:lvl1pPr algn="l">
              <a:defRPr sz="1134">
                <a:solidFill>
                  <a:schemeClr val="tx1">
                    <a:tint val="75000"/>
                  </a:schemeClr>
                </a:solidFill>
              </a:defRPr>
            </a:lvl1pPr>
          </a:lstStyle>
          <a:p>
            <a:fld id="{246D59E9-810E-4174-8068-29FE9DF67A2D}" type="datetimeFigureOut">
              <a:rPr lang="et-EE" smtClean="0"/>
              <a:t>16.11.2023</a:t>
            </a:fld>
            <a:endParaRPr lang="et-EE"/>
          </a:p>
        </p:txBody>
      </p:sp>
      <p:sp>
        <p:nvSpPr>
          <p:cNvPr id="5" name="Footer Placeholder 4"/>
          <p:cNvSpPr>
            <a:spLocks noGrp="1"/>
          </p:cNvSpPr>
          <p:nvPr>
            <p:ph type="ftr" sz="quarter" idx="3"/>
          </p:nvPr>
        </p:nvSpPr>
        <p:spPr>
          <a:xfrm>
            <a:off x="3816688" y="6006163"/>
            <a:ext cx="3888700" cy="345009"/>
          </a:xfrm>
          <a:prstGeom prst="rect">
            <a:avLst/>
          </a:prstGeom>
        </p:spPr>
        <p:txBody>
          <a:bodyPr vert="horz" lIns="91440" tIns="45720" rIns="91440" bIns="45720" rtlCol="0" anchor="ctr"/>
          <a:lstStyle>
            <a:lvl1pPr algn="ctr">
              <a:defRPr sz="1134">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137465" y="6006163"/>
            <a:ext cx="2592467" cy="345009"/>
          </a:xfrm>
          <a:prstGeom prst="rect">
            <a:avLst/>
          </a:prstGeom>
        </p:spPr>
        <p:txBody>
          <a:bodyPr vert="horz" lIns="91440" tIns="45720" rIns="91440" bIns="45720" rtlCol="0" anchor="ctr"/>
          <a:lstStyle>
            <a:lvl1pPr algn="r">
              <a:defRPr sz="1134">
                <a:solidFill>
                  <a:schemeClr val="tx1">
                    <a:tint val="75000"/>
                  </a:schemeClr>
                </a:solidFill>
              </a:defRPr>
            </a:lvl1pPr>
          </a:lstStyle>
          <a:p>
            <a:fld id="{5F469C2E-1DEC-456D-AD99-0628923557B4}" type="slidenum">
              <a:rPr lang="et-EE" smtClean="0"/>
              <a:t>‹#›</a:t>
            </a:fld>
            <a:endParaRPr lang="et-EE"/>
          </a:p>
        </p:txBody>
      </p:sp>
    </p:spTree>
    <p:extLst>
      <p:ext uri="{BB962C8B-B14F-4D97-AF65-F5344CB8AC3E}">
        <p14:creationId xmlns:p14="http://schemas.microsoft.com/office/powerpoint/2010/main" val="230207427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864017" rtl="0" eaLnBrk="1" latinLnBrk="0" hangingPunct="1">
        <a:lnSpc>
          <a:spcPct val="90000"/>
        </a:lnSpc>
        <a:spcBef>
          <a:spcPct val="0"/>
        </a:spcBef>
        <a:buNone/>
        <a:defRPr sz="4158" kern="1200">
          <a:solidFill>
            <a:schemeClr val="tx1"/>
          </a:solidFill>
          <a:latin typeface="+mj-lt"/>
          <a:ea typeface="+mj-ea"/>
          <a:cs typeface="+mj-cs"/>
        </a:defRPr>
      </a:lvl1pPr>
    </p:titleStyle>
    <p:bodyStyle>
      <a:lvl1pPr marL="216004" indent="-216004" algn="l" defTabSz="864017" rtl="0" eaLnBrk="1" latinLnBrk="0" hangingPunct="1">
        <a:lnSpc>
          <a:spcPct val="90000"/>
        </a:lnSpc>
        <a:spcBef>
          <a:spcPts val="945"/>
        </a:spcBef>
        <a:buFont typeface="Arial" panose="020B0604020202020204" pitchFamily="34" charset="0"/>
        <a:buChar char="•"/>
        <a:defRPr sz="2646" kern="1200">
          <a:solidFill>
            <a:schemeClr val="tx1"/>
          </a:solidFill>
          <a:latin typeface="+mn-lt"/>
          <a:ea typeface="+mn-ea"/>
          <a:cs typeface="+mn-cs"/>
        </a:defRPr>
      </a:lvl1pPr>
      <a:lvl2pPr marL="648012" indent="-216004" algn="l" defTabSz="864017" rtl="0" eaLnBrk="1" latinLnBrk="0" hangingPunct="1">
        <a:lnSpc>
          <a:spcPct val="90000"/>
        </a:lnSpc>
        <a:spcBef>
          <a:spcPts val="472"/>
        </a:spcBef>
        <a:buFont typeface="Arial" panose="020B0604020202020204" pitchFamily="34" charset="0"/>
        <a:buChar char="•"/>
        <a:defRPr sz="2268" kern="1200">
          <a:solidFill>
            <a:schemeClr val="tx1"/>
          </a:solidFill>
          <a:latin typeface="+mn-lt"/>
          <a:ea typeface="+mn-ea"/>
          <a:cs typeface="+mn-cs"/>
        </a:defRPr>
      </a:lvl2pPr>
      <a:lvl3pPr marL="1080021" indent="-216004" algn="l" defTabSz="864017" rtl="0" eaLnBrk="1" latinLnBrk="0" hangingPunct="1">
        <a:lnSpc>
          <a:spcPct val="90000"/>
        </a:lnSpc>
        <a:spcBef>
          <a:spcPts val="472"/>
        </a:spcBef>
        <a:buFont typeface="Arial" panose="020B0604020202020204" pitchFamily="34" charset="0"/>
        <a:buChar char="•"/>
        <a:defRPr sz="1890" kern="1200">
          <a:solidFill>
            <a:schemeClr val="tx1"/>
          </a:solidFill>
          <a:latin typeface="+mn-lt"/>
          <a:ea typeface="+mn-ea"/>
          <a:cs typeface="+mn-cs"/>
        </a:defRPr>
      </a:lvl3pPr>
      <a:lvl4pPr marL="1512029"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4pPr>
      <a:lvl5pPr marL="1944037"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5pPr>
      <a:lvl6pPr marL="2376046"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54"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62"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70" indent="-216004" algn="l" defTabSz="864017"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p:bodyStyle>
    <p:otherStyle>
      <a:defPPr>
        <a:defRPr lang="et-EE"/>
      </a:defPPr>
      <a:lvl1pPr marL="0" algn="l" defTabSz="864017" rtl="0" eaLnBrk="1" latinLnBrk="0" hangingPunct="1">
        <a:defRPr sz="1701" kern="1200">
          <a:solidFill>
            <a:schemeClr val="tx1"/>
          </a:solidFill>
          <a:latin typeface="+mn-lt"/>
          <a:ea typeface="+mn-ea"/>
          <a:cs typeface="+mn-cs"/>
        </a:defRPr>
      </a:lvl1pPr>
      <a:lvl2pPr marL="432008" algn="l" defTabSz="864017" rtl="0" eaLnBrk="1" latinLnBrk="0" hangingPunct="1">
        <a:defRPr sz="1701" kern="1200">
          <a:solidFill>
            <a:schemeClr val="tx1"/>
          </a:solidFill>
          <a:latin typeface="+mn-lt"/>
          <a:ea typeface="+mn-ea"/>
          <a:cs typeface="+mn-cs"/>
        </a:defRPr>
      </a:lvl2pPr>
      <a:lvl3pPr marL="864017" algn="l" defTabSz="864017" rtl="0" eaLnBrk="1" latinLnBrk="0" hangingPunct="1">
        <a:defRPr sz="1701" kern="1200">
          <a:solidFill>
            <a:schemeClr val="tx1"/>
          </a:solidFill>
          <a:latin typeface="+mn-lt"/>
          <a:ea typeface="+mn-ea"/>
          <a:cs typeface="+mn-cs"/>
        </a:defRPr>
      </a:lvl3pPr>
      <a:lvl4pPr marL="1296025" algn="l" defTabSz="864017" rtl="0" eaLnBrk="1" latinLnBrk="0" hangingPunct="1">
        <a:defRPr sz="1701" kern="1200">
          <a:solidFill>
            <a:schemeClr val="tx1"/>
          </a:solidFill>
          <a:latin typeface="+mn-lt"/>
          <a:ea typeface="+mn-ea"/>
          <a:cs typeface="+mn-cs"/>
        </a:defRPr>
      </a:lvl4pPr>
      <a:lvl5pPr marL="1728033" algn="l" defTabSz="864017" rtl="0" eaLnBrk="1" latinLnBrk="0" hangingPunct="1">
        <a:defRPr sz="1701" kern="1200">
          <a:solidFill>
            <a:schemeClr val="tx1"/>
          </a:solidFill>
          <a:latin typeface="+mn-lt"/>
          <a:ea typeface="+mn-ea"/>
          <a:cs typeface="+mn-cs"/>
        </a:defRPr>
      </a:lvl5pPr>
      <a:lvl6pPr marL="2160041" algn="l" defTabSz="864017" rtl="0" eaLnBrk="1" latinLnBrk="0" hangingPunct="1">
        <a:defRPr sz="1701" kern="1200">
          <a:solidFill>
            <a:schemeClr val="tx1"/>
          </a:solidFill>
          <a:latin typeface="+mn-lt"/>
          <a:ea typeface="+mn-ea"/>
          <a:cs typeface="+mn-cs"/>
        </a:defRPr>
      </a:lvl6pPr>
      <a:lvl7pPr marL="2592050" algn="l" defTabSz="864017" rtl="0" eaLnBrk="1" latinLnBrk="0" hangingPunct="1">
        <a:defRPr sz="1701" kern="1200">
          <a:solidFill>
            <a:schemeClr val="tx1"/>
          </a:solidFill>
          <a:latin typeface="+mn-lt"/>
          <a:ea typeface="+mn-ea"/>
          <a:cs typeface="+mn-cs"/>
        </a:defRPr>
      </a:lvl7pPr>
      <a:lvl8pPr marL="3024058" algn="l" defTabSz="864017" rtl="0" eaLnBrk="1" latinLnBrk="0" hangingPunct="1">
        <a:defRPr sz="1701" kern="1200">
          <a:solidFill>
            <a:schemeClr val="tx1"/>
          </a:solidFill>
          <a:latin typeface="+mn-lt"/>
          <a:ea typeface="+mn-ea"/>
          <a:cs typeface="+mn-cs"/>
        </a:defRPr>
      </a:lvl8pPr>
      <a:lvl9pPr marL="3456066" algn="l" defTabSz="864017" rtl="0" eaLnBrk="1" latinLnBrk="0" hangingPunct="1">
        <a:defRPr sz="17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heapold.ee/vpr/"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936502" y="2375991"/>
            <a:ext cx="9865096" cy="1705175"/>
          </a:xfrm>
        </p:spPr>
        <p:txBody>
          <a:bodyPr/>
          <a:lstStyle/>
          <a:p>
            <a:r>
              <a:rPr lang="et-EE" dirty="0"/>
              <a:t>Lihaveisekasvatusele suunatud toetused</a:t>
            </a:r>
          </a:p>
        </p:txBody>
      </p:sp>
      <p:sp>
        <p:nvSpPr>
          <p:cNvPr id="11" name="Subtitle 10"/>
          <p:cNvSpPr>
            <a:spLocks noGrp="1"/>
          </p:cNvSpPr>
          <p:nvPr>
            <p:ph type="subTitle" idx="1"/>
          </p:nvPr>
        </p:nvSpPr>
        <p:spPr/>
        <p:txBody>
          <a:bodyPr/>
          <a:lstStyle/>
          <a:p>
            <a:r>
              <a:rPr lang="et-EE" dirty="0"/>
              <a:t>17. november 2023</a:t>
            </a:r>
          </a:p>
          <a:p>
            <a:r>
              <a:rPr lang="et-EE" dirty="0"/>
              <a:t>Madis Pärtel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1DCFF-9338-7D7C-D573-E8036D89B604}"/>
              </a:ext>
            </a:extLst>
          </p:cNvPr>
          <p:cNvSpPr>
            <a:spLocks noGrp="1"/>
          </p:cNvSpPr>
          <p:nvPr>
            <p:ph type="title"/>
          </p:nvPr>
        </p:nvSpPr>
        <p:spPr>
          <a:xfrm>
            <a:off x="648469" y="1799927"/>
            <a:ext cx="9937790" cy="1252534"/>
          </a:xfrm>
        </p:spPr>
        <p:txBody>
          <a:bodyPr>
            <a:noAutofit/>
          </a:bodyPr>
          <a:lstStyle/>
          <a:p>
            <a:pPr algn="ctr"/>
            <a:r>
              <a:rPr lang="et-EE" sz="5400" b="1" dirty="0">
                <a:solidFill>
                  <a:srgbClr val="0084D1"/>
                </a:solidFill>
                <a:latin typeface="Roboto Condensed" panose="02000000000000000000" pitchFamily="2" charset="0"/>
                <a:ea typeface="Roboto Condensed" panose="02000000000000000000" pitchFamily="2" charset="0"/>
                <a:cs typeface="Roboto Condensed" panose="02000000000000000000" pitchFamily="2" charset="0"/>
              </a:rPr>
              <a:t>Mis on tulemas 2024.aastal?</a:t>
            </a:r>
            <a:br>
              <a:rPr lang="et-EE" sz="5400" b="1" dirty="0">
                <a:solidFill>
                  <a:srgbClr val="0084D1"/>
                </a:solidFill>
                <a:latin typeface="Roboto Condensed" panose="02000000000000000000" pitchFamily="2" charset="0"/>
                <a:ea typeface="Roboto Condensed" panose="02000000000000000000" pitchFamily="2" charset="0"/>
                <a:cs typeface="Roboto Condensed" panose="02000000000000000000" pitchFamily="2" charset="0"/>
              </a:rPr>
            </a:br>
            <a:endParaRPr lang="et-EE" sz="5400" dirty="0">
              <a:solidFill>
                <a:srgbClr val="0084D1"/>
              </a:solidFill>
              <a:latin typeface="Roboto Condensed" panose="02000000000000000000" pitchFamily="2" charset="0"/>
              <a:ea typeface="Roboto Condensed" panose="02000000000000000000" pitchFamily="2" charset="0"/>
              <a:cs typeface="Roboto Condensed" panose="02000000000000000000" pitchFamily="2" charset="0"/>
            </a:endParaRPr>
          </a:p>
        </p:txBody>
      </p:sp>
    </p:spTree>
    <p:extLst>
      <p:ext uri="{BB962C8B-B14F-4D97-AF65-F5344CB8AC3E}">
        <p14:creationId xmlns:p14="http://schemas.microsoft.com/office/powerpoint/2010/main" val="2935806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54729-D251-C486-D036-87061EE468A8}"/>
              </a:ext>
            </a:extLst>
          </p:cNvPr>
          <p:cNvSpPr>
            <a:spLocks noGrp="1"/>
          </p:cNvSpPr>
          <p:nvPr>
            <p:ph type="title"/>
          </p:nvPr>
        </p:nvSpPr>
        <p:spPr/>
        <p:txBody>
          <a:bodyPr/>
          <a:lstStyle/>
          <a:p>
            <a:endParaRPr lang="et-EE"/>
          </a:p>
        </p:txBody>
      </p:sp>
      <p:sp>
        <p:nvSpPr>
          <p:cNvPr id="3" name="Content Placeholder 2">
            <a:extLst>
              <a:ext uri="{FF2B5EF4-FFF2-40B4-BE49-F238E27FC236}">
                <a16:creationId xmlns:a16="http://schemas.microsoft.com/office/drawing/2014/main" id="{E7C0E0E3-E35B-EAFA-0DA4-32EA4F42EFC5}"/>
              </a:ext>
            </a:extLst>
          </p:cNvPr>
          <p:cNvSpPr>
            <a:spLocks noGrp="1"/>
          </p:cNvSpPr>
          <p:nvPr>
            <p:ph idx="1"/>
          </p:nvPr>
        </p:nvSpPr>
        <p:spPr/>
        <p:txBody>
          <a:bodyPr/>
          <a:lstStyle/>
          <a:p>
            <a:pPr marL="457200" indent="-457200">
              <a:buFont typeface="Arial" panose="020B0604020202020204" pitchFamily="34" charset="0"/>
              <a:buChar char="•"/>
            </a:pPr>
            <a:r>
              <a:rPr lang="et-EE" sz="3200" dirty="0">
                <a:latin typeface="+mn-lt"/>
              </a:rPr>
              <a:t>Mulla- ja veekaitsetoetused</a:t>
            </a:r>
          </a:p>
          <a:p>
            <a:pPr marL="457200" indent="-457200">
              <a:buFont typeface="Arial" panose="020B0604020202020204" pitchFamily="34" charset="0"/>
              <a:buChar char="•"/>
            </a:pPr>
            <a:r>
              <a:rPr lang="et-EE" sz="3200" dirty="0">
                <a:latin typeface="+mn-lt"/>
              </a:rPr>
              <a:t>Väärtuslike püsirohumaade säilitamise toetus</a:t>
            </a:r>
          </a:p>
          <a:p>
            <a:pPr marL="457200" indent="-457200">
              <a:buFont typeface="Arial" panose="020B0604020202020204" pitchFamily="34" charset="0"/>
              <a:buChar char="•"/>
            </a:pPr>
            <a:r>
              <a:rPr lang="et-EE" sz="3200" dirty="0">
                <a:latin typeface="+mn-lt"/>
              </a:rPr>
              <a:t>Investeeringutoetused (ÜPP sekkumised) 2024. aastal</a:t>
            </a:r>
          </a:p>
          <a:p>
            <a:pPr marL="457200" indent="-457200">
              <a:buFont typeface="Arial" panose="020B0604020202020204" pitchFamily="34" charset="0"/>
              <a:buChar char="•"/>
            </a:pPr>
            <a:r>
              <a:rPr lang="et-EE" sz="3200" dirty="0">
                <a:latin typeface="+mn-lt"/>
              </a:rPr>
              <a:t>2.5 Väikeste põllumajandusettevõtete arendamine</a:t>
            </a:r>
          </a:p>
          <a:p>
            <a:pPr marL="457200" indent="-457200">
              <a:buFont typeface="Arial" panose="020B0604020202020204" pitchFamily="34" charset="0"/>
              <a:buChar char="•"/>
            </a:pPr>
            <a:r>
              <a:rPr lang="et-EE" sz="3200" dirty="0">
                <a:latin typeface="+mn-lt"/>
              </a:rPr>
              <a:t>3.1.1 </a:t>
            </a:r>
            <a:r>
              <a:rPr lang="fi-FI" sz="3200" dirty="0">
                <a:latin typeface="+mn-lt"/>
              </a:rPr>
              <a:t>Ühistulised investeeringud materiaalsesse ja immateriaalsesse põhivarasse</a:t>
            </a:r>
            <a:endParaRPr lang="et-EE" dirty="0"/>
          </a:p>
          <a:p>
            <a:pPr marL="457200" indent="-457200">
              <a:buFont typeface="Arial" panose="020B0604020202020204" pitchFamily="34" charset="0"/>
              <a:buChar char="•"/>
            </a:pPr>
            <a:r>
              <a:rPr lang="et-EE" sz="3200" dirty="0">
                <a:latin typeface="+mn-lt"/>
                <a:ea typeface="Roboto Condensed" panose="02000000000000000000" pitchFamily="2" charset="0"/>
                <a:cs typeface="Roboto Condensed" panose="02000000000000000000" pitchFamily="2" charset="0"/>
              </a:rPr>
              <a:t>3.2 Liidu ja riiklike kvaliteedikavade rakendamise toetamine</a:t>
            </a:r>
            <a:r>
              <a:rPr lang="fi-FI" sz="3200" dirty="0">
                <a:latin typeface="+mn-lt"/>
              </a:rPr>
              <a:t> </a:t>
            </a:r>
            <a:endParaRPr lang="et-EE" dirty="0"/>
          </a:p>
        </p:txBody>
      </p:sp>
    </p:spTree>
    <p:extLst>
      <p:ext uri="{BB962C8B-B14F-4D97-AF65-F5344CB8AC3E}">
        <p14:creationId xmlns:p14="http://schemas.microsoft.com/office/powerpoint/2010/main" val="1349372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562F0-34AC-78B8-440E-D4AFA537C2F5}"/>
              </a:ext>
            </a:extLst>
          </p:cNvPr>
          <p:cNvSpPr>
            <a:spLocks noGrp="1"/>
          </p:cNvSpPr>
          <p:nvPr>
            <p:ph type="title"/>
          </p:nvPr>
        </p:nvSpPr>
        <p:spPr>
          <a:xfrm>
            <a:off x="792143" y="345010"/>
            <a:ext cx="9937790" cy="734837"/>
          </a:xfrm>
        </p:spPr>
        <p:txBody>
          <a:bodyPr>
            <a:normAutofit/>
          </a:bodyPr>
          <a:lstStyle/>
          <a:p>
            <a:pPr algn="ctr"/>
            <a:r>
              <a:rPr lang="et-EE" sz="3600" b="1" dirty="0">
                <a:solidFill>
                  <a:srgbClr val="0084D1"/>
                </a:solidFill>
                <a:latin typeface="Roboto Condensed" panose="02000000000000000000" pitchFamily="2" charset="0"/>
                <a:ea typeface="Roboto Condensed" panose="02000000000000000000" pitchFamily="2" charset="0"/>
                <a:cs typeface="Roboto Condensed" panose="02000000000000000000" pitchFamily="2" charset="0"/>
              </a:rPr>
              <a:t>Otsetoetused 2024. aastal</a:t>
            </a:r>
          </a:p>
        </p:txBody>
      </p:sp>
      <p:sp>
        <p:nvSpPr>
          <p:cNvPr id="3" name="Content Placeholder 2">
            <a:extLst>
              <a:ext uri="{FF2B5EF4-FFF2-40B4-BE49-F238E27FC236}">
                <a16:creationId xmlns:a16="http://schemas.microsoft.com/office/drawing/2014/main" id="{EFC782CA-5518-EC26-6D77-9CF84807870E}"/>
              </a:ext>
            </a:extLst>
          </p:cNvPr>
          <p:cNvSpPr>
            <a:spLocks noGrp="1"/>
          </p:cNvSpPr>
          <p:nvPr>
            <p:ph idx="1"/>
          </p:nvPr>
        </p:nvSpPr>
        <p:spPr>
          <a:xfrm>
            <a:off x="144413" y="1079847"/>
            <a:ext cx="10945216" cy="5400328"/>
          </a:xfrm>
        </p:spPr>
        <p:txBody>
          <a:bodyPr>
            <a:normAutofit lnSpcReduction="10000"/>
          </a:bodyPr>
          <a:lstStyle/>
          <a:p>
            <a:pPr marL="0" indent="0">
              <a:buNone/>
            </a:pPr>
            <a:r>
              <a:rPr lang="et-EE" sz="3200" dirty="0">
                <a:latin typeface="Roboto Condensed Light" panose="02000000000000000000" pitchFamily="2" charset="0"/>
                <a:ea typeface="Roboto Condensed Light" panose="02000000000000000000" pitchFamily="2" charset="0"/>
                <a:cs typeface="Roboto Condensed Light" panose="02000000000000000000" pitchFamily="2" charset="0"/>
              </a:rPr>
              <a:t>Muudatused:</a:t>
            </a:r>
          </a:p>
          <a:p>
            <a:pPr marL="0" indent="0">
              <a:buNone/>
            </a:pPr>
            <a:r>
              <a:rPr lang="et-EE" sz="3200" dirty="0">
                <a:latin typeface="Roboto Condensed Light" panose="02000000000000000000" pitchFamily="2" charset="0"/>
                <a:ea typeface="Roboto Condensed Light" panose="02000000000000000000" pitchFamily="2" charset="0"/>
                <a:cs typeface="Roboto Condensed Light" panose="02000000000000000000" pitchFamily="2" charset="0"/>
              </a:rPr>
              <a:t>- aktiivne tootja: alates 2024. a lisatakse aktiivse tootja mõiste loetellu:</a:t>
            </a:r>
          </a:p>
          <a:p>
            <a:r>
              <a:rPr lang="et-EE" sz="3100" dirty="0">
                <a:effectLst/>
                <a:latin typeface="Roboto Condensed Light" panose="02000000000000000000" pitchFamily="2" charset="0"/>
                <a:ea typeface="Roboto Condensed Light" panose="02000000000000000000" pitchFamily="2" charset="0"/>
                <a:cs typeface="Roboto Condensed Light" panose="02000000000000000000" pitchFamily="2" charset="0"/>
              </a:rPr>
              <a:t>vähemalt üks hektar põllumaad</a:t>
            </a:r>
            <a:r>
              <a:rPr lang="et-EE" sz="3100" u="sng" dirty="0">
                <a:effectLst/>
                <a:latin typeface="Roboto Condensed Light" panose="02000000000000000000" pitchFamily="2" charset="0"/>
                <a:ea typeface="Roboto Condensed Light" panose="02000000000000000000" pitchFamily="2" charset="0"/>
                <a:cs typeface="Roboto Condensed Light" panose="02000000000000000000" pitchFamily="2" charset="0"/>
              </a:rPr>
              <a:t> või </a:t>
            </a:r>
            <a:r>
              <a:rPr lang="et-EE" sz="3100" b="1" u="sng" dirty="0">
                <a:effectLst/>
                <a:latin typeface="Roboto Condensed Light" panose="02000000000000000000" pitchFamily="2" charset="0"/>
                <a:ea typeface="Roboto Condensed Light" panose="02000000000000000000" pitchFamily="2" charset="0"/>
                <a:cs typeface="Roboto Condensed Light" panose="02000000000000000000" pitchFamily="2" charset="0"/>
              </a:rPr>
              <a:t>püsikultuuride alust maad</a:t>
            </a:r>
            <a:r>
              <a:rPr lang="et-EE" sz="3100" u="sng" dirty="0">
                <a:effectLst/>
                <a:latin typeface="Roboto Condensed Light" panose="02000000000000000000" pitchFamily="2" charset="0"/>
                <a:ea typeface="Roboto Condensed Light" panose="02000000000000000000" pitchFamily="2" charset="0"/>
                <a:cs typeface="Roboto Condensed Light" panose="02000000000000000000" pitchFamily="2" charset="0"/>
              </a:rPr>
              <a:t>;</a:t>
            </a:r>
            <a:endParaRPr lang="et-EE" sz="3100" dirty="0">
              <a:latin typeface="Roboto Condensed Light" panose="02000000000000000000" pitchFamily="2" charset="0"/>
              <a:ea typeface="Roboto Condensed Light" panose="02000000000000000000" pitchFamily="2" charset="0"/>
              <a:cs typeface="Roboto Condensed Light" panose="02000000000000000000" pitchFamily="2" charset="0"/>
            </a:endParaRPr>
          </a:p>
          <a:p>
            <a:r>
              <a:rPr lang="et-EE" sz="3100" u="sng" dirty="0">
                <a:latin typeface="Roboto Condensed Light" panose="02000000000000000000" pitchFamily="2" charset="0"/>
                <a:ea typeface="Roboto Condensed Light" panose="02000000000000000000" pitchFamily="2" charset="0"/>
                <a:cs typeface="Roboto Condensed Light" panose="02000000000000000000" pitchFamily="2" charset="0"/>
              </a:rPr>
              <a:t> </a:t>
            </a:r>
            <a:r>
              <a:rPr lang="et-EE" sz="3100" u="sng" dirty="0">
                <a:effectLst/>
                <a:latin typeface="Roboto Condensed Light" panose="02000000000000000000" pitchFamily="2" charset="0"/>
                <a:ea typeface="Roboto Condensed Light" panose="02000000000000000000" pitchFamily="2" charset="0"/>
                <a:cs typeface="Roboto Condensed Light" panose="02000000000000000000" pitchFamily="2" charset="0"/>
              </a:rPr>
              <a:t>taotluse esitamise aastal on tema kasutuses vähemalt üks hektar </a:t>
            </a:r>
            <a:r>
              <a:rPr lang="et-EE" sz="3100" b="1" u="sng" dirty="0">
                <a:effectLst/>
                <a:latin typeface="Roboto Condensed Light" panose="02000000000000000000" pitchFamily="2" charset="0"/>
                <a:ea typeface="Roboto Condensed Light" panose="02000000000000000000" pitchFamily="2" charset="0"/>
                <a:cs typeface="Roboto Condensed Light" panose="02000000000000000000" pitchFamily="2" charset="0"/>
              </a:rPr>
              <a:t>pärandniitu</a:t>
            </a:r>
            <a:r>
              <a:rPr lang="et-EE" sz="3100" u="sng" dirty="0">
                <a:effectLst/>
                <a:latin typeface="Roboto Condensed Light" panose="02000000000000000000" pitchFamily="2" charset="0"/>
                <a:ea typeface="Roboto Condensed Light" panose="02000000000000000000" pitchFamily="2" charset="0"/>
                <a:cs typeface="Roboto Condensed Light" panose="02000000000000000000" pitchFamily="2" charset="0"/>
              </a:rPr>
              <a:t>, mis vastab perioodi 2023–2027 pärandniidu hooldamise toetuse toetusõigusliku maa nõuetele.</a:t>
            </a:r>
          </a:p>
          <a:p>
            <a:endParaRPr lang="et-EE" sz="3200" dirty="0">
              <a:latin typeface="Roboto Condensed Light" panose="02000000000000000000" pitchFamily="2" charset="0"/>
              <a:ea typeface="Roboto Condensed Light" panose="02000000000000000000" pitchFamily="2" charset="0"/>
              <a:cs typeface="Roboto Condensed Light" panose="02000000000000000000" pitchFamily="2" charset="0"/>
            </a:endParaRPr>
          </a:p>
          <a:p>
            <a:pPr marL="0" indent="0">
              <a:buNone/>
            </a:pPr>
            <a:r>
              <a:rPr lang="et-EE" sz="3200" dirty="0">
                <a:latin typeface="Roboto Condensed Light" panose="02000000000000000000" pitchFamily="2" charset="0"/>
                <a:ea typeface="Roboto Condensed Light" panose="02000000000000000000" pitchFamily="2" charset="0"/>
                <a:cs typeface="Roboto Condensed Light" panose="02000000000000000000" pitchFamily="2" charset="0"/>
              </a:rPr>
              <a:t>- ammlehma kasvatamise otsetoetuse puhul muutub karja suuruse arvestamise periood 2. märts kuni 9. september lühemaks ning alates 2024. aastast on periood </a:t>
            </a:r>
            <a:r>
              <a:rPr lang="et-EE" sz="3200" b="1" i="1" u="sng" dirty="0">
                <a:latin typeface="Roboto Condensed Light" panose="02000000000000000000" pitchFamily="2" charset="0"/>
                <a:ea typeface="Roboto Condensed Light" panose="02000000000000000000" pitchFamily="2" charset="0"/>
                <a:cs typeface="Roboto Condensed Light" panose="02000000000000000000" pitchFamily="2" charset="0"/>
              </a:rPr>
              <a:t>2. märts kuni 1. september</a:t>
            </a:r>
          </a:p>
          <a:p>
            <a:endParaRPr lang="et-EE" dirty="0"/>
          </a:p>
        </p:txBody>
      </p:sp>
    </p:spTree>
    <p:extLst>
      <p:ext uri="{BB962C8B-B14F-4D97-AF65-F5344CB8AC3E}">
        <p14:creationId xmlns:p14="http://schemas.microsoft.com/office/powerpoint/2010/main" val="3671098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2B5C-35E0-EBC0-672A-C5C95812FA96}"/>
              </a:ext>
            </a:extLst>
          </p:cNvPr>
          <p:cNvSpPr>
            <a:spLocks noGrp="1"/>
          </p:cNvSpPr>
          <p:nvPr>
            <p:ph type="title"/>
          </p:nvPr>
        </p:nvSpPr>
        <p:spPr>
          <a:xfrm>
            <a:off x="644292" y="511554"/>
            <a:ext cx="10139947" cy="784318"/>
          </a:xfrm>
        </p:spPr>
        <p:txBody>
          <a:bodyPr/>
          <a:lstStyle/>
          <a:p>
            <a:r>
              <a:rPr lang="et-EE" sz="3600" dirty="0">
                <a:solidFill>
                  <a:srgbClr val="0084D1"/>
                </a:solidFill>
              </a:rPr>
              <a:t>Mulla- ja veekaitsetoetused</a:t>
            </a:r>
            <a:endParaRPr lang="et-EE" dirty="0">
              <a:solidFill>
                <a:srgbClr val="0084D1"/>
              </a:solidFill>
            </a:endParaRPr>
          </a:p>
        </p:txBody>
      </p:sp>
      <p:sp>
        <p:nvSpPr>
          <p:cNvPr id="3" name="Content Placeholder 2">
            <a:extLst>
              <a:ext uri="{FF2B5EF4-FFF2-40B4-BE49-F238E27FC236}">
                <a16:creationId xmlns:a16="http://schemas.microsoft.com/office/drawing/2014/main" id="{C0F70129-16C1-9072-13D0-9A1611489439}"/>
              </a:ext>
            </a:extLst>
          </p:cNvPr>
          <p:cNvSpPr>
            <a:spLocks noGrp="1"/>
          </p:cNvSpPr>
          <p:nvPr>
            <p:ph idx="1"/>
          </p:nvPr>
        </p:nvSpPr>
        <p:spPr>
          <a:xfrm>
            <a:off x="644295" y="1439887"/>
            <a:ext cx="10229310" cy="4510926"/>
          </a:xfrm>
        </p:spPr>
        <p:txBody>
          <a:bodyPr/>
          <a:lstStyle/>
          <a:p>
            <a:r>
              <a:rPr lang="et-EE" u="sng" dirty="0"/>
              <a:t>Alates 2024. aastast rakenduvad</a:t>
            </a:r>
            <a:r>
              <a:rPr lang="et-EE" dirty="0"/>
              <a:t>:</a:t>
            </a:r>
          </a:p>
          <a:p>
            <a:r>
              <a:rPr lang="et-EE" dirty="0"/>
              <a:t>1. Turvas- ja erodeeritud mullaga väärtusliku püsirohumaa kaitse toetus - 100 </a:t>
            </a:r>
            <a:r>
              <a:rPr lang="et-EE" dirty="0" err="1"/>
              <a:t>eur</a:t>
            </a:r>
            <a:r>
              <a:rPr lang="et-EE" dirty="0"/>
              <a:t>/ha</a:t>
            </a:r>
          </a:p>
          <a:p>
            <a:r>
              <a:rPr lang="et-EE" dirty="0"/>
              <a:t>2. Põhjavee kaitse alal väärtusliku püsirohumaa kaitse toetus, olenevalt taotleja rohumaade hulgast 110/220 </a:t>
            </a:r>
            <a:r>
              <a:rPr lang="et-EE" dirty="0" err="1"/>
              <a:t>eur</a:t>
            </a:r>
            <a:r>
              <a:rPr lang="et-EE" dirty="0"/>
              <a:t>/ha</a:t>
            </a:r>
          </a:p>
          <a:p>
            <a:r>
              <a:rPr lang="et-EE" dirty="0"/>
              <a:t>Need alad saavad ka KSM toetust</a:t>
            </a:r>
          </a:p>
          <a:p>
            <a:endParaRPr lang="et-EE" sz="2400" dirty="0"/>
          </a:p>
          <a:p>
            <a:endParaRPr lang="et-EE" dirty="0"/>
          </a:p>
        </p:txBody>
      </p:sp>
    </p:spTree>
    <p:extLst>
      <p:ext uri="{BB962C8B-B14F-4D97-AF65-F5344CB8AC3E}">
        <p14:creationId xmlns:p14="http://schemas.microsoft.com/office/powerpoint/2010/main" val="2784886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8C37-89C7-7021-D494-0F2F5624E20C}"/>
              </a:ext>
            </a:extLst>
          </p:cNvPr>
          <p:cNvSpPr>
            <a:spLocks noGrp="1"/>
          </p:cNvSpPr>
          <p:nvPr>
            <p:ph type="title"/>
          </p:nvPr>
        </p:nvSpPr>
        <p:spPr>
          <a:xfrm>
            <a:off x="644292" y="287760"/>
            <a:ext cx="10139947" cy="792088"/>
          </a:xfrm>
        </p:spPr>
        <p:txBody>
          <a:bodyPr/>
          <a:lstStyle/>
          <a:p>
            <a:r>
              <a:rPr lang="et-EE" sz="3600" b="1" dirty="0">
                <a:solidFill>
                  <a:srgbClr val="0084D1"/>
                </a:solidFill>
              </a:rPr>
              <a:t>Väärtuslike püsirohumaade säilitamise toetus</a:t>
            </a:r>
            <a:br>
              <a:rPr lang="et-EE" sz="3600" b="1" dirty="0">
                <a:solidFill>
                  <a:schemeClr val="tx1"/>
                </a:solidFill>
              </a:rPr>
            </a:br>
            <a:endParaRPr lang="et-EE" dirty="0">
              <a:solidFill>
                <a:srgbClr val="0084D1"/>
              </a:solidFill>
            </a:endParaRPr>
          </a:p>
        </p:txBody>
      </p:sp>
      <p:sp>
        <p:nvSpPr>
          <p:cNvPr id="3" name="Content Placeholder 2">
            <a:extLst>
              <a:ext uri="{FF2B5EF4-FFF2-40B4-BE49-F238E27FC236}">
                <a16:creationId xmlns:a16="http://schemas.microsoft.com/office/drawing/2014/main" id="{44E93E85-F71F-8CDC-8EF8-4ED5BE4958A9}"/>
              </a:ext>
            </a:extLst>
          </p:cNvPr>
          <p:cNvSpPr>
            <a:spLocks noGrp="1"/>
          </p:cNvSpPr>
          <p:nvPr>
            <p:ph idx="1"/>
          </p:nvPr>
        </p:nvSpPr>
        <p:spPr>
          <a:xfrm>
            <a:off x="216421" y="1079847"/>
            <a:ext cx="11161240" cy="5256584"/>
          </a:xfrm>
        </p:spPr>
        <p:txBody>
          <a:bodyPr/>
          <a:lstStyle/>
          <a:p>
            <a:pPr>
              <a:lnSpc>
                <a:spcPct val="100000"/>
              </a:lnSpc>
            </a:pPr>
            <a:r>
              <a:rPr lang="et-EE" sz="2500" b="1" dirty="0"/>
              <a:t>Toetust saavad:</a:t>
            </a:r>
          </a:p>
          <a:p>
            <a:pPr>
              <a:lnSpc>
                <a:spcPct val="100000"/>
              </a:lnSpc>
            </a:pPr>
            <a:r>
              <a:rPr lang="et-EE" sz="2500" dirty="0"/>
              <a:t>	</a:t>
            </a:r>
            <a:r>
              <a:rPr lang="et-EE" sz="2500" b="1" dirty="0"/>
              <a:t>1. Väljaspool kaitstavaid alasid asuvad pärandniidud.</a:t>
            </a:r>
          </a:p>
          <a:p>
            <a:pPr>
              <a:lnSpc>
                <a:spcPct val="100000"/>
              </a:lnSpc>
            </a:pPr>
            <a:r>
              <a:rPr lang="et-EE" sz="2500" dirty="0"/>
              <a:t>Toetuse ühikumäär on 80 </a:t>
            </a:r>
            <a:r>
              <a:rPr lang="et-EE" sz="2500" dirty="0" err="1"/>
              <a:t>eur</a:t>
            </a:r>
            <a:r>
              <a:rPr lang="et-EE" sz="2500" dirty="0"/>
              <a:t>/ha, toetust saab taotleda </a:t>
            </a:r>
            <a:r>
              <a:rPr lang="et-EE" sz="2500" b="1" u="sng" dirty="0"/>
              <a:t>alates 2024. aastast.</a:t>
            </a:r>
          </a:p>
          <a:p>
            <a:pPr>
              <a:lnSpc>
                <a:spcPct val="100000"/>
              </a:lnSpc>
            </a:pPr>
            <a:r>
              <a:rPr lang="et-EE" sz="2500" dirty="0"/>
              <a:t>	</a:t>
            </a:r>
            <a:r>
              <a:rPr lang="et-EE" sz="2500" b="1" dirty="0"/>
              <a:t>2. Kõrge loodusväärtusega püsirohumaad </a:t>
            </a:r>
            <a:r>
              <a:rPr lang="et-EE" sz="2500" dirty="0"/>
              <a:t>ehk pikemat aega uuendamata püsirohumaad, kus kultuurtaimed on hakanud asenduma looduslike rohttaimedega.</a:t>
            </a:r>
          </a:p>
          <a:p>
            <a:pPr>
              <a:lnSpc>
                <a:spcPct val="100000"/>
              </a:lnSpc>
            </a:pPr>
            <a:r>
              <a:rPr lang="et-EE" sz="2500" dirty="0"/>
              <a:t>Toetuse ühikumäär on 50 </a:t>
            </a:r>
            <a:r>
              <a:rPr lang="et-EE" sz="2500" dirty="0" err="1"/>
              <a:t>eur</a:t>
            </a:r>
            <a:r>
              <a:rPr lang="et-EE" sz="2500" dirty="0"/>
              <a:t>/ha, toetust saab taotleda alates 2025. aastast.</a:t>
            </a:r>
          </a:p>
          <a:p>
            <a:pPr>
              <a:lnSpc>
                <a:spcPct val="100000"/>
              </a:lnSpc>
            </a:pPr>
            <a:r>
              <a:rPr lang="et-EE" sz="2500" dirty="0"/>
              <a:t>Toetust saab võtta ainult nendele maadele, mis on </a:t>
            </a:r>
            <a:r>
              <a:rPr kumimoji="0" lang="et-EE" sz="2500" i="0" u="none" strike="noStrike" kern="1200" cap="none" spc="0" normalizeH="0" baseline="0" noProof="0" dirty="0">
                <a:ln>
                  <a:noFill/>
                </a:ln>
                <a:solidFill>
                  <a:srgbClr val="000000"/>
                </a:solidFill>
                <a:effectLst/>
                <a:uLnTx/>
                <a:uFillTx/>
                <a:ea typeface="Times New Roman" panose="02020603050405020304" pitchFamily="18" charset="0"/>
                <a:cs typeface="Times New Roman" panose="02020603050405020304" pitchFamily="18" charset="0"/>
              </a:rPr>
              <a:t>on kantud PRIA põllumajandustoetuste ja põllumassiivide registrisse ja </a:t>
            </a:r>
            <a:r>
              <a:rPr lang="et-EE" sz="2500" dirty="0"/>
              <a:t>ekspertide poolt inventeeritud. </a:t>
            </a:r>
          </a:p>
          <a:p>
            <a:pPr>
              <a:lnSpc>
                <a:spcPct val="100000"/>
              </a:lnSpc>
            </a:pPr>
            <a:r>
              <a:rPr lang="et-EE" sz="2500" dirty="0">
                <a:effectLst/>
                <a:ea typeface="Times New Roman" panose="02020603050405020304" pitchFamily="18" charset="0"/>
              </a:rPr>
              <a:t>Inventuuri viivad läbi Pärandkoosluste Kaitse Ühingu eksperdid. Hindajate kutsumiseks anna enda püsirohumaadest teada </a:t>
            </a:r>
            <a:r>
              <a:rPr lang="et-EE" sz="2500" u="sng" dirty="0">
                <a:solidFill>
                  <a:srgbClr val="0563C1"/>
                </a:solidFill>
                <a:effectLst/>
                <a:ea typeface="Times New Roman" panose="02020603050405020304" pitchFamily="18" charset="0"/>
                <a:hlinkClick r:id="rId3"/>
              </a:rPr>
              <a:t>veebilehel heapõld.ee</a:t>
            </a:r>
            <a:r>
              <a:rPr lang="et-EE" sz="2500" dirty="0">
                <a:effectLst/>
                <a:ea typeface="Times New Roman" panose="02020603050405020304" pitchFamily="18" charset="0"/>
              </a:rPr>
              <a:t>.</a:t>
            </a:r>
          </a:p>
          <a:p>
            <a:r>
              <a:rPr lang="et-EE" sz="2400" b="1" dirty="0"/>
              <a:t> </a:t>
            </a:r>
          </a:p>
        </p:txBody>
      </p:sp>
    </p:spTree>
    <p:extLst>
      <p:ext uri="{BB962C8B-B14F-4D97-AF65-F5344CB8AC3E}">
        <p14:creationId xmlns:p14="http://schemas.microsoft.com/office/powerpoint/2010/main" val="2551275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EA0AC-7A2E-DA31-4702-3DA8EA3789EE}"/>
              </a:ext>
            </a:extLst>
          </p:cNvPr>
          <p:cNvSpPr>
            <a:spLocks noGrp="1"/>
          </p:cNvSpPr>
          <p:nvPr>
            <p:ph type="title"/>
          </p:nvPr>
        </p:nvSpPr>
        <p:spPr>
          <a:xfrm>
            <a:off x="288430" y="511553"/>
            <a:ext cx="10495810" cy="1023105"/>
          </a:xfrm>
        </p:spPr>
        <p:txBody>
          <a:bodyPr/>
          <a:lstStyle/>
          <a:p>
            <a:r>
              <a:rPr lang="et-EE" dirty="0">
                <a:solidFill>
                  <a:srgbClr val="0084D1"/>
                </a:solidFill>
              </a:rPr>
              <a:t>Investeeringutoetused (ÜPP sekkumised) 2024. aastal</a:t>
            </a:r>
          </a:p>
        </p:txBody>
      </p:sp>
      <p:sp>
        <p:nvSpPr>
          <p:cNvPr id="3" name="Content Placeholder 2">
            <a:extLst>
              <a:ext uri="{FF2B5EF4-FFF2-40B4-BE49-F238E27FC236}">
                <a16:creationId xmlns:a16="http://schemas.microsoft.com/office/drawing/2014/main" id="{F7B240BD-8167-D636-EF7B-B28A9E7AD440}"/>
              </a:ext>
            </a:extLst>
          </p:cNvPr>
          <p:cNvSpPr>
            <a:spLocks noGrp="1"/>
          </p:cNvSpPr>
          <p:nvPr>
            <p:ph idx="1"/>
          </p:nvPr>
        </p:nvSpPr>
        <p:spPr>
          <a:xfrm>
            <a:off x="644295" y="1367879"/>
            <a:ext cx="10139947" cy="4896543"/>
          </a:xfrm>
        </p:spPr>
        <p:txBody>
          <a:bodyPr/>
          <a:lstStyle/>
          <a:p>
            <a:pPr marL="457200" indent="-457200">
              <a:buFont typeface="Arial" panose="020B0604020202020204" pitchFamily="34" charset="0"/>
              <a:buChar char="•"/>
            </a:pPr>
            <a:r>
              <a:rPr lang="et-EE" sz="3300" dirty="0"/>
              <a:t>Põllumajandustootjate materiaalsed ja immateriaalsed investeeringud (sekkumine KK1) </a:t>
            </a:r>
            <a:r>
              <a:rPr lang="et-EE" sz="3300" dirty="0">
                <a:cs typeface="Calibri" panose="020F0502020204030204" pitchFamily="34" charset="0"/>
              </a:rPr>
              <a:t>– taotlusvoor 2024. aasta teises pooles</a:t>
            </a:r>
            <a:endParaRPr lang="et-EE" sz="3300" dirty="0"/>
          </a:p>
          <a:p>
            <a:pPr marL="457200" indent="-457200">
              <a:buFont typeface="Arial" panose="020B0604020202020204" pitchFamily="34" charset="0"/>
              <a:buChar char="•"/>
            </a:pPr>
            <a:r>
              <a:rPr lang="et-EE" sz="3300" dirty="0"/>
              <a:t>Väikeste põllumajandusettevõtete arendamine (sekkumine 2.5) – taotlusvoor 2024. a sügisel</a:t>
            </a:r>
          </a:p>
          <a:p>
            <a:pPr marL="457200" indent="-457200">
              <a:buFont typeface="Arial" panose="020B0604020202020204" pitchFamily="34" charset="0"/>
              <a:buChar char="•"/>
            </a:pPr>
            <a:r>
              <a:rPr lang="fi-FI" sz="3300" dirty="0"/>
              <a:t>Ühistulised investeeringud materiaalsesse ja immateriaalsesse põhivarasse</a:t>
            </a:r>
            <a:r>
              <a:rPr lang="et-EE" sz="3300" dirty="0"/>
              <a:t> (sekkumine 3.1.1) </a:t>
            </a:r>
            <a:r>
              <a:rPr lang="et-EE" sz="3300" dirty="0">
                <a:cs typeface="Calibri" panose="020F0502020204030204" pitchFamily="34" charset="0"/>
              </a:rPr>
              <a:t>– taotlusvoor 2024. aasta teises pooles</a:t>
            </a:r>
            <a:endParaRPr lang="et-EE" sz="3300" dirty="0"/>
          </a:p>
        </p:txBody>
      </p:sp>
    </p:spTree>
    <p:extLst>
      <p:ext uri="{BB962C8B-B14F-4D97-AF65-F5344CB8AC3E}">
        <p14:creationId xmlns:p14="http://schemas.microsoft.com/office/powerpoint/2010/main" val="527711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EA0AC-7A2E-DA31-4702-3DA8EA3789EE}"/>
              </a:ext>
            </a:extLst>
          </p:cNvPr>
          <p:cNvSpPr>
            <a:spLocks noGrp="1"/>
          </p:cNvSpPr>
          <p:nvPr>
            <p:ph type="title"/>
          </p:nvPr>
        </p:nvSpPr>
        <p:spPr>
          <a:xfrm>
            <a:off x="644292" y="511554"/>
            <a:ext cx="10139947" cy="784318"/>
          </a:xfrm>
        </p:spPr>
        <p:txBody>
          <a:bodyPr/>
          <a:lstStyle/>
          <a:p>
            <a:r>
              <a:rPr lang="et-EE" dirty="0">
                <a:solidFill>
                  <a:srgbClr val="0084D1"/>
                </a:solidFill>
              </a:rPr>
              <a:t>2.5 Väikeste põllumajandusettevõtete arendamine</a:t>
            </a:r>
          </a:p>
        </p:txBody>
      </p:sp>
      <p:sp>
        <p:nvSpPr>
          <p:cNvPr id="3" name="Content Placeholder 2">
            <a:extLst>
              <a:ext uri="{FF2B5EF4-FFF2-40B4-BE49-F238E27FC236}">
                <a16:creationId xmlns:a16="http://schemas.microsoft.com/office/drawing/2014/main" id="{F7B240BD-8167-D636-EF7B-B28A9E7AD440}"/>
              </a:ext>
            </a:extLst>
          </p:cNvPr>
          <p:cNvSpPr>
            <a:spLocks noGrp="1"/>
          </p:cNvSpPr>
          <p:nvPr>
            <p:ph idx="1"/>
          </p:nvPr>
        </p:nvSpPr>
        <p:spPr>
          <a:xfrm>
            <a:off x="644295" y="1295871"/>
            <a:ext cx="10139947" cy="4968552"/>
          </a:xfrm>
        </p:spPr>
        <p:txBody>
          <a:bodyPr/>
          <a:lstStyle/>
          <a:p>
            <a:r>
              <a:rPr lang="et-EE" sz="2900" b="1" dirty="0"/>
              <a:t>Eesmärk</a:t>
            </a:r>
            <a:r>
              <a:rPr lang="et-EE" sz="2900" dirty="0"/>
              <a:t> on arendada väikeseid põllumajandusettevõtjaid</a:t>
            </a:r>
          </a:p>
          <a:p>
            <a:r>
              <a:rPr lang="et-EE" sz="2900" b="1" dirty="0"/>
              <a:t>Sihtrühm: </a:t>
            </a:r>
            <a:r>
              <a:rPr lang="et-EE" sz="2900" dirty="0"/>
              <a:t>väikesemad</a:t>
            </a:r>
            <a:r>
              <a:rPr lang="et-EE" sz="2900" b="1" dirty="0"/>
              <a:t> </a:t>
            </a:r>
            <a:r>
              <a:rPr lang="et-EE" sz="2900" dirty="0"/>
              <a:t>põllumajandusettevõtja</a:t>
            </a:r>
          </a:p>
          <a:p>
            <a:r>
              <a:rPr lang="et-EE" sz="2900" b="1" dirty="0"/>
              <a:t>Toetatavad tegevused </a:t>
            </a:r>
            <a:r>
              <a:rPr lang="et-EE" sz="2900" dirty="0"/>
              <a:t>on ehitiste ehitamine ja seadmete soetamine, mis on vajalikud põllumajandustootmise arendamiseks</a:t>
            </a:r>
          </a:p>
          <a:p>
            <a:r>
              <a:rPr lang="et-EE" sz="2900" b="1" dirty="0"/>
              <a:t>Toetuse suurus ja määr: </a:t>
            </a:r>
          </a:p>
          <a:p>
            <a:pPr marL="457200" indent="-457200">
              <a:buFont typeface="Arial" panose="020B0604020202020204" pitchFamily="34" charset="0"/>
              <a:buChar char="•"/>
            </a:pPr>
            <a:r>
              <a:rPr lang="et-EE" sz="2900" dirty="0"/>
              <a:t>määr 85% abikõlblikest kuludest</a:t>
            </a:r>
          </a:p>
          <a:p>
            <a:pPr marL="457200" indent="-457200">
              <a:buFont typeface="Arial" panose="020B0604020202020204" pitchFamily="34" charset="0"/>
              <a:buChar char="•"/>
            </a:pPr>
            <a:r>
              <a:rPr lang="et-EE" sz="2900" dirty="0"/>
              <a:t>maksimaalne suurus on 100 000 eurot </a:t>
            </a:r>
          </a:p>
          <a:p>
            <a:r>
              <a:rPr lang="et-EE" sz="2900" dirty="0"/>
              <a:t>programmperioodi jooksul</a:t>
            </a:r>
          </a:p>
          <a:p>
            <a:endParaRPr lang="et-EE" dirty="0"/>
          </a:p>
          <a:p>
            <a:endParaRPr lang="et-EE" dirty="0"/>
          </a:p>
        </p:txBody>
      </p:sp>
      <p:pic>
        <p:nvPicPr>
          <p:cNvPr id="4" name="Picture 3">
            <a:extLst>
              <a:ext uri="{FF2B5EF4-FFF2-40B4-BE49-F238E27FC236}">
                <a16:creationId xmlns:a16="http://schemas.microsoft.com/office/drawing/2014/main" id="{DC5AEE71-181E-90C6-F068-BECDF99F5EF8}"/>
              </a:ext>
            </a:extLst>
          </p:cNvPr>
          <p:cNvPicPr>
            <a:picLocks noChangeAspect="1"/>
          </p:cNvPicPr>
          <p:nvPr/>
        </p:nvPicPr>
        <p:blipFill>
          <a:blip r:embed="rId3"/>
          <a:stretch>
            <a:fillRect/>
          </a:stretch>
        </p:blipFill>
        <p:spPr>
          <a:xfrm>
            <a:off x="6809302" y="3788573"/>
            <a:ext cx="3974937" cy="2243522"/>
          </a:xfrm>
          <a:prstGeom prst="rect">
            <a:avLst/>
          </a:prstGeom>
        </p:spPr>
      </p:pic>
    </p:spTree>
    <p:extLst>
      <p:ext uri="{BB962C8B-B14F-4D97-AF65-F5344CB8AC3E}">
        <p14:creationId xmlns:p14="http://schemas.microsoft.com/office/powerpoint/2010/main" val="3906663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EA0AC-7A2E-DA31-4702-3DA8EA3789EE}"/>
              </a:ext>
            </a:extLst>
          </p:cNvPr>
          <p:cNvSpPr>
            <a:spLocks noGrp="1"/>
          </p:cNvSpPr>
          <p:nvPr>
            <p:ph type="title"/>
          </p:nvPr>
        </p:nvSpPr>
        <p:spPr>
          <a:xfrm>
            <a:off x="644292" y="215754"/>
            <a:ext cx="10139947" cy="1008110"/>
          </a:xfrm>
        </p:spPr>
        <p:txBody>
          <a:bodyPr/>
          <a:lstStyle/>
          <a:p>
            <a:r>
              <a:rPr lang="et-EE" dirty="0">
                <a:solidFill>
                  <a:srgbClr val="0084D1"/>
                </a:solidFill>
              </a:rPr>
              <a:t>3.1.1 </a:t>
            </a:r>
            <a:r>
              <a:rPr lang="fi-FI" dirty="0">
                <a:solidFill>
                  <a:srgbClr val="0084D1"/>
                </a:solidFill>
              </a:rPr>
              <a:t>Ühistulised investeeringud materiaalsesse ja immateriaalsesse põhivarasse </a:t>
            </a:r>
            <a:endParaRPr lang="et-EE" dirty="0">
              <a:solidFill>
                <a:srgbClr val="0084D1"/>
              </a:solidFill>
            </a:endParaRPr>
          </a:p>
        </p:txBody>
      </p:sp>
      <p:sp>
        <p:nvSpPr>
          <p:cNvPr id="3" name="Content Placeholder 2">
            <a:extLst>
              <a:ext uri="{FF2B5EF4-FFF2-40B4-BE49-F238E27FC236}">
                <a16:creationId xmlns:a16="http://schemas.microsoft.com/office/drawing/2014/main" id="{F7B240BD-8167-D636-EF7B-B28A9E7AD440}"/>
              </a:ext>
            </a:extLst>
          </p:cNvPr>
          <p:cNvSpPr>
            <a:spLocks noGrp="1"/>
          </p:cNvSpPr>
          <p:nvPr>
            <p:ph idx="1"/>
          </p:nvPr>
        </p:nvSpPr>
        <p:spPr>
          <a:xfrm>
            <a:off x="144413" y="1223865"/>
            <a:ext cx="11377662" cy="5040558"/>
          </a:xfrm>
        </p:spPr>
        <p:txBody>
          <a:bodyPr/>
          <a:lstStyle/>
          <a:p>
            <a:r>
              <a:rPr lang="et-EE" sz="2600" b="1" dirty="0"/>
              <a:t>Eesmärk: </a:t>
            </a:r>
            <a:r>
              <a:rPr lang="et-EE" sz="2600" dirty="0"/>
              <a:t>on ühistegevuse soodustamine tootmise ja töötlemise etapis</a:t>
            </a:r>
          </a:p>
          <a:p>
            <a:r>
              <a:rPr lang="et-EE" sz="2600" b="1" dirty="0"/>
              <a:t>Sihtgrupp: </a:t>
            </a:r>
            <a:r>
              <a:rPr lang="et-EE" sz="2600" dirty="0"/>
              <a:t>on </a:t>
            </a:r>
            <a:r>
              <a:rPr lang="et-EE" sz="2600" dirty="0" err="1"/>
              <a:t>tulundusühistud</a:t>
            </a:r>
            <a:r>
              <a:rPr lang="et-EE" sz="2600" dirty="0"/>
              <a:t> ja tunnustatud tootjaorganisatsioonid või nende valitseva mõju all olev ettevõtja. Suurprojekti puhul üksnes tunnustatud tootjaorganisatsioonid või tema valitseva mõju all olev ettevõtja</a:t>
            </a:r>
          </a:p>
          <a:p>
            <a:r>
              <a:rPr lang="et-EE" sz="2600" b="1" dirty="0"/>
              <a:t>Toetavateks tegevusteks </a:t>
            </a:r>
            <a:r>
              <a:rPr lang="et-EE" sz="2600" dirty="0"/>
              <a:t>on tootlikud ja roheinvesteeringud, mis tehakse seadmetesse ja ehitistesse</a:t>
            </a:r>
          </a:p>
          <a:p>
            <a:r>
              <a:rPr lang="et-EE" sz="2600" b="1" dirty="0"/>
              <a:t>Toetuse suurus: </a:t>
            </a:r>
            <a:r>
              <a:rPr lang="et-EE" sz="2600" dirty="0"/>
              <a:t>toetuse määr kuni 50% abikõlblikest kuludest (sõltub riigiabi erisätetest ja taotleja suurusest)</a:t>
            </a:r>
          </a:p>
          <a:p>
            <a:r>
              <a:rPr lang="et-EE" sz="2600" dirty="0"/>
              <a:t>ühe taotluse kohta minimaalselt 150 000 eurot ja maksimaalselt 2,5 mln eurot</a:t>
            </a:r>
          </a:p>
          <a:p>
            <a:r>
              <a:rPr lang="et-EE" sz="2600" dirty="0"/>
              <a:t>suurprojektide puhul on min toetus taotluse kohta 3 mln eurot ja </a:t>
            </a:r>
            <a:r>
              <a:rPr lang="et-EE" sz="2600" dirty="0" err="1"/>
              <a:t>max</a:t>
            </a:r>
            <a:r>
              <a:rPr lang="et-EE" sz="2600" dirty="0"/>
              <a:t> toetuse suurus 10 mln eurot</a:t>
            </a:r>
          </a:p>
          <a:p>
            <a:endParaRPr lang="et-EE" sz="2800" dirty="0"/>
          </a:p>
          <a:p>
            <a:endParaRPr lang="et-EE" dirty="0"/>
          </a:p>
        </p:txBody>
      </p:sp>
    </p:spTree>
    <p:extLst>
      <p:ext uri="{BB962C8B-B14F-4D97-AF65-F5344CB8AC3E}">
        <p14:creationId xmlns:p14="http://schemas.microsoft.com/office/powerpoint/2010/main" val="943834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523FE-B5FE-C9EF-58B1-BC921D10ECE9}"/>
              </a:ext>
            </a:extLst>
          </p:cNvPr>
          <p:cNvSpPr>
            <a:spLocks noGrp="1"/>
          </p:cNvSpPr>
          <p:nvPr>
            <p:ph type="title"/>
          </p:nvPr>
        </p:nvSpPr>
        <p:spPr/>
        <p:txBody>
          <a:bodyPr/>
          <a:lstStyle/>
          <a:p>
            <a:r>
              <a:rPr lang="et-EE" sz="3600" b="1" dirty="0">
                <a:solidFill>
                  <a:srgbClr val="0084D1"/>
                </a:solidFill>
                <a:latin typeface="Roboto Condensed" panose="02000000000000000000" pitchFamily="2" charset="0"/>
                <a:ea typeface="Roboto Condensed" panose="02000000000000000000" pitchFamily="2" charset="0"/>
                <a:cs typeface="Roboto Condensed" panose="02000000000000000000" pitchFamily="2" charset="0"/>
              </a:rPr>
              <a:t>3.2 Liidu ja riiklike kvaliteedikavade rakendamise toetamine</a:t>
            </a:r>
            <a:endParaRPr lang="et-EE" dirty="0"/>
          </a:p>
        </p:txBody>
      </p:sp>
      <p:sp>
        <p:nvSpPr>
          <p:cNvPr id="3" name="Content Placeholder 2">
            <a:extLst>
              <a:ext uri="{FF2B5EF4-FFF2-40B4-BE49-F238E27FC236}">
                <a16:creationId xmlns:a16="http://schemas.microsoft.com/office/drawing/2014/main" id="{7B4A39DA-F169-4DAC-8418-45166CF95E0A}"/>
              </a:ext>
            </a:extLst>
          </p:cNvPr>
          <p:cNvSpPr>
            <a:spLocks noGrp="1"/>
          </p:cNvSpPr>
          <p:nvPr>
            <p:ph idx="1"/>
          </p:nvPr>
        </p:nvSpPr>
        <p:spPr/>
        <p:txBody>
          <a:bodyPr/>
          <a:lstStyle/>
          <a:p>
            <a:pPr marL="457200" indent="-457200">
              <a:buFont typeface="Arial" panose="020B0604020202020204" pitchFamily="34" charset="0"/>
              <a:buChar char="•"/>
            </a:pPr>
            <a:r>
              <a:rPr lang="et-EE" b="1" dirty="0">
                <a:ea typeface="Roboto Condensed" panose="02000000000000000000" pitchFamily="2" charset="0"/>
                <a:cs typeface="Roboto Condensed" panose="02000000000000000000" pitchFamily="2" charset="0"/>
              </a:rPr>
              <a:t>Kvaliteedikava arendamise toetus (riiklikult tunnustatud kvaliteedikavadele)</a:t>
            </a:r>
          </a:p>
          <a:p>
            <a:pPr marL="457200" indent="-457200">
              <a:buFont typeface="Arial" panose="020B0604020202020204" pitchFamily="34" charset="0"/>
              <a:buChar char="•"/>
            </a:pPr>
            <a:r>
              <a:rPr lang="et-EE" sz="3200" b="1" dirty="0">
                <a:ea typeface="Roboto Condensed" panose="02000000000000000000" pitchFamily="2" charset="0"/>
                <a:cs typeface="Roboto Condensed" panose="02000000000000000000" pitchFamily="2" charset="0"/>
              </a:rPr>
              <a:t>Kvaliteedikava raames toodetud toote teavitus- ja </a:t>
            </a:r>
            <a:r>
              <a:rPr lang="et-EE" sz="3200" b="1" dirty="0" err="1">
                <a:ea typeface="Roboto Condensed" panose="02000000000000000000" pitchFamily="2" charset="0"/>
                <a:cs typeface="Roboto Condensed" panose="02000000000000000000" pitchFamily="2" charset="0"/>
              </a:rPr>
              <a:t>müügiedendustoetus</a:t>
            </a:r>
            <a:endParaRPr lang="et-EE" sz="3200" b="1" dirty="0">
              <a:ea typeface="Roboto Condensed" panose="02000000000000000000" pitchFamily="2" charset="0"/>
              <a:cs typeface="Roboto Condensed" panose="02000000000000000000" pitchFamily="2" charset="0"/>
            </a:endParaRPr>
          </a:p>
          <a:p>
            <a:endParaRPr lang="et-EE" b="1" dirty="0">
              <a:ea typeface="Roboto Condensed" panose="02000000000000000000" pitchFamily="2" charset="0"/>
              <a:cs typeface="Roboto Condensed" panose="02000000000000000000" pitchFamily="2" charset="0"/>
            </a:endParaRPr>
          </a:p>
          <a:p>
            <a:endParaRPr lang="et-EE" sz="3200" b="1" dirty="0">
              <a:ea typeface="Roboto Condensed" panose="02000000000000000000" pitchFamily="2" charset="0"/>
              <a:cs typeface="Roboto Condensed" panose="02000000000000000000" pitchFamily="2" charset="0"/>
            </a:endParaRPr>
          </a:p>
          <a:p>
            <a:endParaRPr lang="et-EE" dirty="0"/>
          </a:p>
        </p:txBody>
      </p:sp>
    </p:spTree>
    <p:extLst>
      <p:ext uri="{BB962C8B-B14F-4D97-AF65-F5344CB8AC3E}">
        <p14:creationId xmlns:p14="http://schemas.microsoft.com/office/powerpoint/2010/main" val="509268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C7CA4-F853-3474-C550-677F8609061D}"/>
              </a:ext>
            </a:extLst>
          </p:cNvPr>
          <p:cNvSpPr>
            <a:spLocks noGrp="1"/>
          </p:cNvSpPr>
          <p:nvPr>
            <p:ph type="title"/>
          </p:nvPr>
        </p:nvSpPr>
        <p:spPr>
          <a:xfrm>
            <a:off x="504453" y="238646"/>
            <a:ext cx="10369151" cy="1201241"/>
          </a:xfrm>
        </p:spPr>
        <p:txBody>
          <a:bodyPr/>
          <a:lstStyle/>
          <a:p>
            <a:r>
              <a:rPr lang="et-EE" dirty="0">
                <a:solidFill>
                  <a:srgbClr val="0084D1"/>
                </a:solidFill>
              </a:rPr>
              <a:t>Loomade</a:t>
            </a:r>
            <a:r>
              <a:rPr lang="et-EE" sz="3410" dirty="0">
                <a:solidFill>
                  <a:srgbClr val="0084D1"/>
                </a:solidFill>
              </a:rPr>
              <a:t> tervist edendavate kõrgemate majandamisnõuete toetus (karjatervise toetus)</a:t>
            </a:r>
            <a:endParaRPr lang="et-EE" dirty="0">
              <a:solidFill>
                <a:srgbClr val="0084D1"/>
              </a:solidFill>
            </a:endParaRPr>
          </a:p>
        </p:txBody>
      </p:sp>
      <p:sp>
        <p:nvSpPr>
          <p:cNvPr id="3" name="Content Placeholder 2">
            <a:extLst>
              <a:ext uri="{FF2B5EF4-FFF2-40B4-BE49-F238E27FC236}">
                <a16:creationId xmlns:a16="http://schemas.microsoft.com/office/drawing/2014/main" id="{E6C1A075-613C-9C87-5F41-DA2993327AFF}"/>
              </a:ext>
            </a:extLst>
          </p:cNvPr>
          <p:cNvSpPr>
            <a:spLocks noGrp="1"/>
          </p:cNvSpPr>
          <p:nvPr>
            <p:ph idx="1"/>
          </p:nvPr>
        </p:nvSpPr>
        <p:spPr>
          <a:xfrm>
            <a:off x="504453" y="1602937"/>
            <a:ext cx="10513167" cy="4517470"/>
          </a:xfrm>
        </p:spPr>
        <p:txBody>
          <a:bodyPr/>
          <a:lstStyle/>
          <a:p>
            <a:r>
              <a:rPr lang="et-EE" dirty="0">
                <a:solidFill>
                  <a:schemeClr val="tx1"/>
                </a:solidFill>
              </a:rPr>
              <a:t>Plaanis laiendada lihaveistele esimesel võimalusel.</a:t>
            </a:r>
          </a:p>
          <a:p>
            <a:r>
              <a:rPr lang="et-EE" dirty="0">
                <a:solidFill>
                  <a:schemeClr val="tx1"/>
                </a:solidFill>
              </a:rPr>
              <a:t>Üheks nõudeks taotlejale on karja terviseandmete kogumine nn karjatervise protokolli ja nende andmete igakuine edastamine elektroonselt e-PRIA-</a:t>
            </a:r>
            <a:r>
              <a:rPr lang="et-EE" dirty="0" err="1">
                <a:solidFill>
                  <a:schemeClr val="tx1"/>
                </a:solidFill>
              </a:rPr>
              <a:t>sse</a:t>
            </a:r>
            <a:r>
              <a:rPr lang="et-EE" dirty="0">
                <a:solidFill>
                  <a:schemeClr val="tx1"/>
                </a:solidFill>
              </a:rPr>
              <a:t>.</a:t>
            </a:r>
          </a:p>
          <a:p>
            <a:r>
              <a:rPr lang="et-EE" dirty="0">
                <a:solidFill>
                  <a:schemeClr val="tx1"/>
                </a:solidFill>
              </a:rPr>
              <a:t>Toetuse teiseks nõudeks on, et taotlejal on leping veterinaararstiga, kes on läbinud karjaterviseprogrammide alase täiendusõppekava. </a:t>
            </a:r>
          </a:p>
          <a:p>
            <a:endParaRPr lang="et-EE" dirty="0"/>
          </a:p>
        </p:txBody>
      </p:sp>
    </p:spTree>
    <p:extLst>
      <p:ext uri="{BB962C8B-B14F-4D97-AF65-F5344CB8AC3E}">
        <p14:creationId xmlns:p14="http://schemas.microsoft.com/office/powerpoint/2010/main" val="366440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EA0AC-7A2E-DA31-4702-3DA8EA3789EE}"/>
              </a:ext>
            </a:extLst>
          </p:cNvPr>
          <p:cNvSpPr>
            <a:spLocks noGrp="1"/>
          </p:cNvSpPr>
          <p:nvPr>
            <p:ph type="title"/>
          </p:nvPr>
        </p:nvSpPr>
        <p:spPr>
          <a:xfrm>
            <a:off x="644292" y="359769"/>
            <a:ext cx="10139947" cy="504054"/>
          </a:xfrm>
        </p:spPr>
        <p:txBody>
          <a:bodyPr/>
          <a:lstStyle/>
          <a:p>
            <a:r>
              <a:rPr kumimoji="0" lang="et-EE" b="1" i="0" u="none" strike="noStrike" kern="1200" cap="none" spc="0" normalizeH="0" baseline="0" noProof="0" dirty="0">
                <a:ln>
                  <a:noFill/>
                </a:ln>
                <a:solidFill>
                  <a:srgbClr val="0084D1"/>
                </a:solidFill>
                <a:effectLst/>
                <a:uLnTx/>
                <a:uFillTx/>
                <a:latin typeface="Roboto Condensed" panose="02000000000000000000" pitchFamily="2" charset="0"/>
                <a:ea typeface="Roboto Condensed" panose="02000000000000000000" pitchFamily="2" charset="0"/>
                <a:cs typeface="Roboto Condensed" panose="02000000000000000000" pitchFamily="2" charset="0"/>
              </a:rPr>
              <a:t>2023. aastal rakendunud toetused</a:t>
            </a:r>
            <a:endParaRPr lang="et-EE" dirty="0">
              <a:solidFill>
                <a:srgbClr val="0084D1"/>
              </a:solidFill>
            </a:endParaRPr>
          </a:p>
        </p:txBody>
      </p:sp>
      <p:sp>
        <p:nvSpPr>
          <p:cNvPr id="3" name="Content Placeholder 2">
            <a:extLst>
              <a:ext uri="{FF2B5EF4-FFF2-40B4-BE49-F238E27FC236}">
                <a16:creationId xmlns:a16="http://schemas.microsoft.com/office/drawing/2014/main" id="{F7B240BD-8167-D636-EF7B-B28A9E7AD440}"/>
              </a:ext>
            </a:extLst>
          </p:cNvPr>
          <p:cNvSpPr>
            <a:spLocks noGrp="1"/>
          </p:cNvSpPr>
          <p:nvPr>
            <p:ph idx="1"/>
          </p:nvPr>
        </p:nvSpPr>
        <p:spPr>
          <a:xfrm>
            <a:off x="432445" y="863823"/>
            <a:ext cx="10801200" cy="5616352"/>
          </a:xfrm>
        </p:spPr>
        <p:txBody>
          <a:bodyPr/>
          <a:lstStyle/>
          <a:p>
            <a:r>
              <a:rPr lang="et-EE" sz="3300" dirty="0"/>
              <a:t>Eesti maaelu arengukava meetmed</a:t>
            </a:r>
          </a:p>
          <a:p>
            <a:r>
              <a:rPr lang="et-EE" sz="3300" dirty="0"/>
              <a:t>ÜPP 2023+</a:t>
            </a:r>
          </a:p>
          <a:p>
            <a:pPr marL="457200" indent="-457200">
              <a:buFont typeface="Arial" panose="020B0604020202020204" pitchFamily="34" charset="0"/>
              <a:buChar char="•"/>
            </a:pPr>
            <a:r>
              <a:rPr lang="et-EE" sz="3300" dirty="0"/>
              <a:t>Otsetoetused </a:t>
            </a:r>
          </a:p>
          <a:p>
            <a:pPr marL="457200" indent="-457200">
              <a:buFont typeface="Arial" panose="020B0604020202020204" pitchFamily="34" charset="0"/>
              <a:buChar char="•"/>
            </a:pPr>
            <a:r>
              <a:rPr lang="et-EE" sz="3300" dirty="0"/>
              <a:t>Mulla- ja veekaitsetoetused</a:t>
            </a:r>
          </a:p>
          <a:p>
            <a:pPr marL="457200" indent="-457200">
              <a:buFont typeface="Arial" panose="020B0604020202020204" pitchFamily="34" charset="0"/>
              <a:buChar char="•"/>
            </a:pPr>
            <a:r>
              <a:rPr lang="et-EE" sz="3300" dirty="0"/>
              <a:t>Pärandniidu hooldamise toetus</a:t>
            </a:r>
          </a:p>
          <a:p>
            <a:pPr marL="457200" indent="-457200">
              <a:buFont typeface="Arial" panose="020B0604020202020204" pitchFamily="34" charset="0"/>
              <a:buChar char="•"/>
            </a:pPr>
            <a:r>
              <a:rPr lang="et-EE" sz="3300" dirty="0"/>
              <a:t>Maheloomatoetus</a:t>
            </a:r>
          </a:p>
          <a:p>
            <a:pPr marL="457200" indent="-457200">
              <a:buFont typeface="Arial" panose="020B0604020202020204" pitchFamily="34" charset="0"/>
              <a:buChar char="•"/>
            </a:pPr>
            <a:r>
              <a:rPr lang="et-EE" sz="3300" b="0" noProof="0" dirty="0"/>
              <a:t>Tunnustatud tootjaorganisatsioonide arendamise toetamine</a:t>
            </a:r>
          </a:p>
          <a:p>
            <a:r>
              <a:rPr lang="et-EE" sz="3300" dirty="0"/>
              <a:t>Erakorraline toetus</a:t>
            </a:r>
          </a:p>
          <a:p>
            <a:pPr marL="457200" indent="-457200">
              <a:buFont typeface="Arial" panose="020B0604020202020204" pitchFamily="34" charset="0"/>
              <a:buChar char="•"/>
            </a:pPr>
            <a:endParaRPr lang="et-EE" sz="3200" b="0" noProof="0" dirty="0"/>
          </a:p>
          <a:p>
            <a:endParaRPr lang="et-EE" dirty="0"/>
          </a:p>
        </p:txBody>
      </p:sp>
    </p:spTree>
    <p:extLst>
      <p:ext uri="{BB962C8B-B14F-4D97-AF65-F5344CB8AC3E}">
        <p14:creationId xmlns:p14="http://schemas.microsoft.com/office/powerpoint/2010/main" val="2531494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2FFA0-07FD-09DE-CC74-EFAE8837C907}"/>
              </a:ext>
            </a:extLst>
          </p:cNvPr>
          <p:cNvSpPr>
            <a:spLocks noGrp="1"/>
          </p:cNvSpPr>
          <p:nvPr>
            <p:ph type="ctrTitle"/>
          </p:nvPr>
        </p:nvSpPr>
        <p:spPr/>
        <p:txBody>
          <a:bodyPr/>
          <a:lstStyle/>
          <a:p>
            <a:r>
              <a:rPr lang="et-EE" dirty="0"/>
              <a:t>Aitäh!</a:t>
            </a:r>
            <a:endParaRPr lang="en-GB" dirty="0"/>
          </a:p>
        </p:txBody>
      </p:sp>
    </p:spTree>
    <p:extLst>
      <p:ext uri="{BB962C8B-B14F-4D97-AF65-F5344CB8AC3E}">
        <p14:creationId xmlns:p14="http://schemas.microsoft.com/office/powerpoint/2010/main" val="1070512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EA0AC-7A2E-DA31-4702-3DA8EA3789EE}"/>
              </a:ext>
            </a:extLst>
          </p:cNvPr>
          <p:cNvSpPr>
            <a:spLocks noGrp="1"/>
          </p:cNvSpPr>
          <p:nvPr>
            <p:ph type="title"/>
          </p:nvPr>
        </p:nvSpPr>
        <p:spPr>
          <a:xfrm>
            <a:off x="644292" y="511553"/>
            <a:ext cx="10139948" cy="1023105"/>
          </a:xfrm>
        </p:spPr>
        <p:txBody>
          <a:bodyPr/>
          <a:lstStyle/>
          <a:p>
            <a:r>
              <a:rPr lang="et-EE" dirty="0">
                <a:solidFill>
                  <a:srgbClr val="0084D1"/>
                </a:solidFill>
              </a:rPr>
              <a:t>2023. a Eesti maaelu arengukava meetmete rakendamine</a:t>
            </a:r>
          </a:p>
        </p:txBody>
      </p:sp>
      <p:sp>
        <p:nvSpPr>
          <p:cNvPr id="3" name="Content Placeholder 2">
            <a:extLst>
              <a:ext uri="{FF2B5EF4-FFF2-40B4-BE49-F238E27FC236}">
                <a16:creationId xmlns:a16="http://schemas.microsoft.com/office/drawing/2014/main" id="{F7B240BD-8167-D636-EF7B-B28A9E7AD440}"/>
              </a:ext>
            </a:extLst>
          </p:cNvPr>
          <p:cNvSpPr>
            <a:spLocks noGrp="1"/>
          </p:cNvSpPr>
          <p:nvPr>
            <p:ph idx="1"/>
          </p:nvPr>
        </p:nvSpPr>
        <p:spPr>
          <a:xfrm>
            <a:off x="360438" y="1871935"/>
            <a:ext cx="10423802" cy="4248471"/>
          </a:xfrm>
        </p:spPr>
        <p:txBody>
          <a:bodyPr/>
          <a:lstStyle/>
          <a:p>
            <a:pPr marL="457200" indent="-457200">
              <a:buFont typeface="Arial" panose="020B0604020202020204" pitchFamily="34" charset="0"/>
              <a:buChar char="•"/>
            </a:pPr>
            <a:r>
              <a:rPr lang="et-EE" sz="3300" dirty="0"/>
              <a:t>Põllumajandusettevõtja tulemuslikkuse parandamise investeeringutoetus </a:t>
            </a:r>
            <a:r>
              <a:rPr lang="et-EE" sz="3300" dirty="0">
                <a:cs typeface="Calibri" panose="020F0502020204030204" pitchFamily="34" charset="0"/>
              </a:rPr>
              <a:t>– taotlusvoor toimus ajavahemikus 22.03.2023 - 05.04.2023</a:t>
            </a:r>
            <a:endParaRPr lang="et-EE" sz="3300" dirty="0"/>
          </a:p>
          <a:p>
            <a:pPr marL="457200" indent="-457200">
              <a:buFont typeface="Arial" panose="020B0604020202020204" pitchFamily="34" charset="0"/>
              <a:buChar char="•"/>
            </a:pPr>
            <a:r>
              <a:rPr lang="et-EE" sz="3300" dirty="0"/>
              <a:t>Väikeste põllumajandusettevõtete arendamise toetus </a:t>
            </a:r>
            <a:r>
              <a:rPr lang="et-EE" sz="3300" dirty="0">
                <a:cs typeface="Calibri" panose="020F0502020204030204" pitchFamily="34" charset="0"/>
              </a:rPr>
              <a:t>– taotlusvoor toimus ajavahemikus 22.02.2023 - 02.03.2023</a:t>
            </a:r>
            <a:endParaRPr lang="et-EE" sz="3300" dirty="0"/>
          </a:p>
          <a:p>
            <a:pPr marL="457200" indent="-457200">
              <a:buFont typeface="Arial" panose="020B0604020202020204" pitchFamily="34" charset="0"/>
              <a:buChar char="•"/>
            </a:pPr>
            <a:r>
              <a:rPr lang="et-EE" sz="3300" b="0" noProof="0" dirty="0"/>
              <a:t>Liidu ja riiklike kvaliteedikavade rakendamise toetamine</a:t>
            </a:r>
          </a:p>
          <a:p>
            <a:endParaRPr lang="et-EE" dirty="0"/>
          </a:p>
        </p:txBody>
      </p:sp>
    </p:spTree>
    <p:extLst>
      <p:ext uri="{BB962C8B-B14F-4D97-AF65-F5344CB8AC3E}">
        <p14:creationId xmlns:p14="http://schemas.microsoft.com/office/powerpoint/2010/main" val="1120564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EF9FC-4FB2-A17E-E977-0C23E13E5AFE}"/>
              </a:ext>
            </a:extLst>
          </p:cNvPr>
          <p:cNvSpPr>
            <a:spLocks noGrp="1"/>
          </p:cNvSpPr>
          <p:nvPr>
            <p:ph type="title"/>
          </p:nvPr>
        </p:nvSpPr>
        <p:spPr>
          <a:xfrm>
            <a:off x="644292" y="359768"/>
            <a:ext cx="10139947" cy="792087"/>
          </a:xfrm>
        </p:spPr>
        <p:txBody>
          <a:bodyPr/>
          <a:lstStyle/>
          <a:p>
            <a:r>
              <a:rPr kumimoji="0" lang="et-EE" b="1" i="0" u="none" strike="noStrike" kern="1200" cap="none" spc="0" normalizeH="0" baseline="0" noProof="0" dirty="0">
                <a:ln>
                  <a:noFill/>
                </a:ln>
                <a:solidFill>
                  <a:srgbClr val="0084D1"/>
                </a:solidFill>
                <a:effectLst/>
                <a:uLnTx/>
                <a:uFillTx/>
                <a:latin typeface="Roboto Condensed" panose="02000000000000000000" pitchFamily="2" charset="0"/>
                <a:ea typeface="Roboto Condensed" panose="02000000000000000000" pitchFamily="2" charset="0"/>
                <a:cs typeface="Roboto Condensed" panose="02000000000000000000" pitchFamily="2" charset="0"/>
              </a:rPr>
              <a:t>Otsetoetused 2023. aastal</a:t>
            </a:r>
            <a:br>
              <a:rPr lang="et-EE" dirty="0"/>
            </a:br>
            <a:endParaRPr lang="et-EE" dirty="0"/>
          </a:p>
        </p:txBody>
      </p:sp>
      <p:sp>
        <p:nvSpPr>
          <p:cNvPr id="3" name="Content Placeholder 2">
            <a:extLst>
              <a:ext uri="{FF2B5EF4-FFF2-40B4-BE49-F238E27FC236}">
                <a16:creationId xmlns:a16="http://schemas.microsoft.com/office/drawing/2014/main" id="{739F57A1-9281-A847-267F-B14E045A8851}"/>
              </a:ext>
            </a:extLst>
          </p:cNvPr>
          <p:cNvSpPr>
            <a:spLocks noGrp="1"/>
          </p:cNvSpPr>
          <p:nvPr>
            <p:ph idx="1"/>
          </p:nvPr>
        </p:nvSpPr>
        <p:spPr>
          <a:xfrm>
            <a:off x="216421" y="935831"/>
            <a:ext cx="11017224" cy="5184576"/>
          </a:xfrm>
        </p:spPr>
        <p:txBody>
          <a:bodyPr/>
          <a:lstStyle/>
          <a:p>
            <a:pPr marL="457200" indent="-457200">
              <a:buFont typeface="Arial" panose="020B0604020202020204" pitchFamily="34" charset="0"/>
              <a:buChar char="•"/>
            </a:pPr>
            <a:r>
              <a:rPr lang="et-EE" sz="3300" dirty="0"/>
              <a:t>Põhisissetuleku toetus - kavandatud ühikumäär 97 </a:t>
            </a:r>
            <a:r>
              <a:rPr lang="et-EE" sz="3300" dirty="0" err="1"/>
              <a:t>eur</a:t>
            </a:r>
            <a:r>
              <a:rPr lang="et-EE" sz="3300" dirty="0"/>
              <a:t>/ha,</a:t>
            </a:r>
          </a:p>
          <a:p>
            <a:pPr marL="457200" indent="-457200">
              <a:buFont typeface="Arial" panose="020B0604020202020204" pitchFamily="34" charset="0"/>
              <a:buChar char="•"/>
            </a:pPr>
            <a:r>
              <a:rPr lang="et-EE" sz="3300" dirty="0"/>
              <a:t> Ümberjaotav toetus- majapidamised, kus on:</a:t>
            </a:r>
          </a:p>
          <a:p>
            <a:r>
              <a:rPr lang="et-EE" sz="3300" dirty="0"/>
              <a:t>    - 1-10 ha kavandatud ühikumäär 9 </a:t>
            </a:r>
            <a:r>
              <a:rPr lang="et-EE" sz="3300" dirty="0" err="1"/>
              <a:t>eur</a:t>
            </a:r>
            <a:r>
              <a:rPr lang="et-EE" sz="3300" dirty="0"/>
              <a:t>/ha; </a:t>
            </a:r>
          </a:p>
          <a:p>
            <a:r>
              <a:rPr lang="et-EE" sz="3300" dirty="0"/>
              <a:t>    - üle 10 ha kuni 130 ha kavandatud ühikumäär 26 </a:t>
            </a:r>
            <a:r>
              <a:rPr lang="et-EE" sz="3300" dirty="0" err="1"/>
              <a:t>eur</a:t>
            </a:r>
            <a:r>
              <a:rPr lang="et-EE" sz="3300" dirty="0"/>
              <a:t>/ha,</a:t>
            </a:r>
          </a:p>
          <a:p>
            <a:pPr marL="457200" indent="-457200">
              <a:buFont typeface="Arial" panose="020B0604020202020204" pitchFamily="34" charset="0"/>
              <a:buChar char="•"/>
            </a:pPr>
            <a:r>
              <a:rPr lang="et-EE" sz="3300" dirty="0"/>
              <a:t>Noore põllumajandustootja toetus – kuni 100 hektari kohta kavandatud ühikumäär 91 </a:t>
            </a:r>
            <a:r>
              <a:rPr lang="et-EE" sz="3300" dirty="0" err="1"/>
              <a:t>eur</a:t>
            </a:r>
            <a:r>
              <a:rPr lang="et-EE" sz="3300" dirty="0"/>
              <a:t>/ha,</a:t>
            </a:r>
          </a:p>
          <a:p>
            <a:pPr marL="457200" indent="-457200">
              <a:buFont typeface="Arial" panose="020B0604020202020204" pitchFamily="34" charset="0"/>
              <a:buChar char="•"/>
            </a:pPr>
            <a:r>
              <a:rPr lang="et-EE" sz="3300" dirty="0"/>
              <a:t>Ammlehma kasvatamise otsetoetus - kavandatud ühikumäärad  132 </a:t>
            </a:r>
            <a:r>
              <a:rPr lang="et-EE" sz="3300" dirty="0" err="1"/>
              <a:t>eur</a:t>
            </a:r>
            <a:r>
              <a:rPr lang="et-EE" sz="3300" dirty="0"/>
              <a:t>/loom; 120 </a:t>
            </a:r>
            <a:r>
              <a:rPr lang="et-EE" sz="3300" dirty="0" err="1"/>
              <a:t>eur</a:t>
            </a:r>
            <a:r>
              <a:rPr lang="et-EE" sz="3300" dirty="0"/>
              <a:t>/loom; 55 </a:t>
            </a:r>
            <a:r>
              <a:rPr lang="et-EE" sz="3300" dirty="0" err="1"/>
              <a:t>eur</a:t>
            </a:r>
            <a:r>
              <a:rPr lang="et-EE" sz="3300" dirty="0"/>
              <a:t>/loom.</a:t>
            </a:r>
          </a:p>
          <a:p>
            <a:endParaRPr lang="et-EE" dirty="0"/>
          </a:p>
        </p:txBody>
      </p:sp>
    </p:spTree>
    <p:extLst>
      <p:ext uri="{BB962C8B-B14F-4D97-AF65-F5344CB8AC3E}">
        <p14:creationId xmlns:p14="http://schemas.microsoft.com/office/powerpoint/2010/main" val="1064741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D3563-EF61-8A51-DC20-EF47050683C1}"/>
              </a:ext>
            </a:extLst>
          </p:cNvPr>
          <p:cNvSpPr>
            <a:spLocks noGrp="1"/>
          </p:cNvSpPr>
          <p:nvPr>
            <p:ph type="title"/>
          </p:nvPr>
        </p:nvSpPr>
        <p:spPr>
          <a:xfrm>
            <a:off x="432445" y="359767"/>
            <a:ext cx="10398565" cy="648072"/>
          </a:xfrm>
        </p:spPr>
        <p:txBody>
          <a:bodyPr/>
          <a:lstStyle/>
          <a:p>
            <a:r>
              <a:rPr lang="et-EE" dirty="0">
                <a:solidFill>
                  <a:srgbClr val="0084D1"/>
                </a:solidFill>
              </a:rPr>
              <a:t>Mulla- ja veekaitsetoetused (maa hoidmine rohumaana) </a:t>
            </a:r>
          </a:p>
        </p:txBody>
      </p:sp>
      <p:sp>
        <p:nvSpPr>
          <p:cNvPr id="3" name="Content Placeholder 2">
            <a:extLst>
              <a:ext uri="{FF2B5EF4-FFF2-40B4-BE49-F238E27FC236}">
                <a16:creationId xmlns:a16="http://schemas.microsoft.com/office/drawing/2014/main" id="{55063D59-ED1B-B304-1F88-FE07B7F0F9AF}"/>
              </a:ext>
            </a:extLst>
          </p:cNvPr>
          <p:cNvSpPr>
            <a:spLocks noGrp="1"/>
          </p:cNvSpPr>
          <p:nvPr>
            <p:ph idx="1"/>
          </p:nvPr>
        </p:nvSpPr>
        <p:spPr>
          <a:xfrm>
            <a:off x="691063" y="1223863"/>
            <a:ext cx="10542582" cy="5105796"/>
          </a:xfrm>
        </p:spPr>
        <p:txBody>
          <a:bodyPr/>
          <a:lstStyle/>
          <a:p>
            <a:pPr>
              <a:buAutoNum type="arabicPeriod"/>
            </a:pPr>
            <a:r>
              <a:rPr lang="et-EE" dirty="0"/>
              <a:t>Turvas- ja erodeeritud mulla kaitse toetus (MAK ja 2023+) </a:t>
            </a:r>
          </a:p>
          <a:p>
            <a:r>
              <a:rPr lang="et-EE" dirty="0"/>
              <a:t>		70 </a:t>
            </a:r>
            <a:r>
              <a:rPr lang="et-EE" dirty="0" err="1"/>
              <a:t>eur</a:t>
            </a:r>
            <a:r>
              <a:rPr lang="et-EE" dirty="0"/>
              <a:t>/ha – 2023 – ca 18 000 ha </a:t>
            </a:r>
          </a:p>
          <a:p>
            <a:r>
              <a:rPr lang="et-EE" dirty="0"/>
              <a:t>2. Põhjavee kaitse toetus (MAK ja 2023+) </a:t>
            </a:r>
          </a:p>
          <a:p>
            <a:r>
              <a:rPr lang="et-EE" dirty="0"/>
              <a:t>		olenevalt taotleja rohumaade hulgast 85/180 </a:t>
            </a:r>
            <a:r>
              <a:rPr lang="et-EE" dirty="0" err="1"/>
              <a:t>eur</a:t>
            </a:r>
            <a:r>
              <a:rPr lang="et-EE" dirty="0"/>
              <a:t>/ha </a:t>
            </a:r>
          </a:p>
          <a:p>
            <a:r>
              <a:rPr lang="et-EE" dirty="0"/>
              <a:t>		2023 – ca 5 200 ha </a:t>
            </a:r>
          </a:p>
          <a:p>
            <a:r>
              <a:rPr lang="et-EE" dirty="0"/>
              <a:t>3. Pinnavee kaitse toetus (täiendav veekaitsevöönd, uus meede) </a:t>
            </a:r>
          </a:p>
          <a:p>
            <a:r>
              <a:rPr lang="et-EE" dirty="0"/>
              <a:t>		olenevalt taotleja rohumaade hulgast 100/220 </a:t>
            </a:r>
            <a:r>
              <a:rPr lang="et-EE" dirty="0" err="1"/>
              <a:t>eur</a:t>
            </a:r>
            <a:r>
              <a:rPr lang="et-EE" dirty="0"/>
              <a:t>/ha			</a:t>
            </a:r>
          </a:p>
          <a:p>
            <a:r>
              <a:rPr lang="et-EE" dirty="0"/>
              <a:t>		2023 – ca 33 ha </a:t>
            </a:r>
          </a:p>
          <a:p>
            <a:endParaRPr lang="et-EE" sz="2800" dirty="0"/>
          </a:p>
          <a:p>
            <a:pPr marL="457200" indent="-457200">
              <a:buFont typeface="Arial" panose="020B0604020202020204" pitchFamily="34" charset="0"/>
              <a:buChar char="•"/>
            </a:pPr>
            <a:endParaRPr lang="et-EE" dirty="0"/>
          </a:p>
          <a:p>
            <a:pPr marL="457200" indent="-457200">
              <a:buFont typeface="Arial" panose="020B0604020202020204" pitchFamily="34" charset="0"/>
              <a:buChar char="•"/>
            </a:pPr>
            <a:endParaRPr lang="et-EE" dirty="0"/>
          </a:p>
          <a:p>
            <a:pPr marL="457200" indent="-457200">
              <a:buFont typeface="Arial" panose="020B0604020202020204" pitchFamily="34" charset="0"/>
              <a:buChar char="•"/>
            </a:pPr>
            <a:endParaRPr lang="et-EE" dirty="0"/>
          </a:p>
          <a:p>
            <a:pPr marL="457200" indent="-457200">
              <a:buFont typeface="Arial" panose="020B0604020202020204" pitchFamily="34" charset="0"/>
              <a:buChar char="•"/>
            </a:pPr>
            <a:endParaRPr lang="et-EE" dirty="0"/>
          </a:p>
        </p:txBody>
      </p:sp>
    </p:spTree>
    <p:extLst>
      <p:ext uri="{BB962C8B-B14F-4D97-AF65-F5344CB8AC3E}">
        <p14:creationId xmlns:p14="http://schemas.microsoft.com/office/powerpoint/2010/main" val="3336223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EA0AC-7A2E-DA31-4702-3DA8EA3789EE}"/>
              </a:ext>
            </a:extLst>
          </p:cNvPr>
          <p:cNvSpPr>
            <a:spLocks noGrp="1"/>
          </p:cNvSpPr>
          <p:nvPr>
            <p:ph type="title"/>
          </p:nvPr>
        </p:nvSpPr>
        <p:spPr>
          <a:xfrm>
            <a:off x="644292" y="359768"/>
            <a:ext cx="10139947" cy="720079"/>
          </a:xfrm>
        </p:spPr>
        <p:txBody>
          <a:bodyPr/>
          <a:lstStyle/>
          <a:p>
            <a:r>
              <a:rPr lang="et-EE" dirty="0">
                <a:solidFill>
                  <a:srgbClr val="0084D1"/>
                </a:solidFill>
              </a:rPr>
              <a:t>Pärandniidu hooldamise toetus</a:t>
            </a:r>
          </a:p>
        </p:txBody>
      </p:sp>
      <p:sp>
        <p:nvSpPr>
          <p:cNvPr id="3" name="Content Placeholder 2">
            <a:extLst>
              <a:ext uri="{FF2B5EF4-FFF2-40B4-BE49-F238E27FC236}">
                <a16:creationId xmlns:a16="http://schemas.microsoft.com/office/drawing/2014/main" id="{F7B240BD-8167-D636-EF7B-B28A9E7AD440}"/>
              </a:ext>
            </a:extLst>
          </p:cNvPr>
          <p:cNvSpPr>
            <a:spLocks noGrp="1"/>
          </p:cNvSpPr>
          <p:nvPr>
            <p:ph idx="1"/>
          </p:nvPr>
        </p:nvSpPr>
        <p:spPr>
          <a:xfrm>
            <a:off x="360437" y="1223863"/>
            <a:ext cx="10945216" cy="4896544"/>
          </a:xfrm>
        </p:spPr>
        <p:txBody>
          <a:bodyPr/>
          <a:lstStyle/>
          <a:p>
            <a:pPr marL="457200" indent="-457200">
              <a:buFont typeface="Arial" panose="020B0604020202020204" pitchFamily="34" charset="0"/>
              <a:buChar char="•"/>
            </a:pPr>
            <a:r>
              <a:rPr lang="et-EE" kern="100" dirty="0">
                <a:effectLst/>
                <a:ea typeface="Calibri" panose="020F0502020204030204" pitchFamily="34" charset="0"/>
                <a:cs typeface="Times New Roman" panose="02020603050405020304" pitchFamily="18" charset="0"/>
              </a:rPr>
              <a:t>2023. aastal esitati 854 pärandniidu hooldamise toetuse taotlust.</a:t>
            </a:r>
          </a:p>
          <a:p>
            <a:pPr marL="457200" indent="-457200">
              <a:buFont typeface="Arial" panose="020B0604020202020204" pitchFamily="34" charset="0"/>
              <a:buChar char="•"/>
            </a:pPr>
            <a:r>
              <a:rPr lang="et-EE" kern="100" dirty="0">
                <a:ea typeface="Calibri" panose="020F0502020204030204" pitchFamily="34" charset="0"/>
                <a:cs typeface="Times New Roman" panose="02020603050405020304" pitchFamily="18" charset="0"/>
              </a:rPr>
              <a:t>Kõige rohkem taotlusi esitati Saare-, Pärnu-, Hiiu- ja Läänemaalt. </a:t>
            </a:r>
          </a:p>
          <a:p>
            <a:pPr marL="457200" indent="-457200">
              <a:buFont typeface="Arial" panose="020B0604020202020204" pitchFamily="34" charset="0"/>
              <a:buChar char="•"/>
            </a:pPr>
            <a:r>
              <a:rPr lang="et-EE" kern="100" dirty="0">
                <a:effectLst/>
                <a:ea typeface="Calibri" panose="020F0502020204030204" pitchFamily="34" charset="0"/>
                <a:cs typeface="Times New Roman" panose="02020603050405020304" pitchFamily="18" charset="0"/>
              </a:rPr>
              <a:t>Pärandniite on lihaveisekasvatajate kasutuses 25 950 ha ehk 72% kogu kaitsealuste pärandniitude pinnast.</a:t>
            </a:r>
          </a:p>
          <a:p>
            <a:pPr marL="457200" indent="-457200">
              <a:buFont typeface="Arial" panose="020B0604020202020204" pitchFamily="34" charset="0"/>
              <a:buChar char="•"/>
            </a:pPr>
            <a:r>
              <a:rPr lang="et-EE" kern="100" dirty="0">
                <a:effectLst/>
                <a:ea typeface="Calibri" panose="020F0502020204030204" pitchFamily="34" charset="0"/>
                <a:cs typeface="Times New Roman" panose="02020603050405020304" pitchFamily="18" charset="0"/>
              </a:rPr>
              <a:t>Probleeme oli põua tõttu (karjamaadel sai rohi otsa), aga NIIT määruses on Keskkonnaametile antud võimalus pärandniidu hooldamise tingimusi muuta ja seda ka tootjate aitamiseks tehti. </a:t>
            </a:r>
          </a:p>
          <a:p>
            <a:pPr marL="457200" indent="-457200">
              <a:buFont typeface="Arial" panose="020B0604020202020204" pitchFamily="34" charset="0"/>
              <a:buChar char="•"/>
            </a:pPr>
            <a:endParaRPr lang="et-EE" sz="2800" b="0" noProof="0" dirty="0"/>
          </a:p>
          <a:p>
            <a:endParaRPr lang="et-EE" sz="2800" dirty="0"/>
          </a:p>
        </p:txBody>
      </p:sp>
    </p:spTree>
    <p:extLst>
      <p:ext uri="{BB962C8B-B14F-4D97-AF65-F5344CB8AC3E}">
        <p14:creationId xmlns:p14="http://schemas.microsoft.com/office/powerpoint/2010/main" val="1949500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50D05-58DD-AEFA-6E3C-D36244C8FFD7}"/>
              </a:ext>
            </a:extLst>
          </p:cNvPr>
          <p:cNvSpPr>
            <a:spLocks noGrp="1"/>
          </p:cNvSpPr>
          <p:nvPr>
            <p:ph type="title"/>
          </p:nvPr>
        </p:nvSpPr>
        <p:spPr/>
        <p:txBody>
          <a:bodyPr/>
          <a:lstStyle/>
          <a:p>
            <a:r>
              <a:rPr lang="et-EE" b="1" dirty="0">
                <a:solidFill>
                  <a:srgbClr val="0084D1"/>
                </a:solidFill>
                <a:latin typeface="Roboto Condensed" panose="02000000000000000000" pitchFamily="2" charset="0"/>
                <a:ea typeface="Roboto Condensed" panose="02000000000000000000" pitchFamily="2" charset="0"/>
                <a:cs typeface="Roboto Condensed" panose="02000000000000000000" pitchFamily="2" charset="0"/>
              </a:rPr>
              <a:t>Mahepõllumajandusliku loomakasvatuse toetus</a:t>
            </a:r>
            <a:endParaRPr lang="et-EE" dirty="0"/>
          </a:p>
        </p:txBody>
      </p:sp>
      <p:sp>
        <p:nvSpPr>
          <p:cNvPr id="3" name="Content Placeholder 2">
            <a:extLst>
              <a:ext uri="{FF2B5EF4-FFF2-40B4-BE49-F238E27FC236}">
                <a16:creationId xmlns:a16="http://schemas.microsoft.com/office/drawing/2014/main" id="{E444B63A-A65E-1BDB-C15F-C632F5A0DFA3}"/>
              </a:ext>
            </a:extLst>
          </p:cNvPr>
          <p:cNvSpPr>
            <a:spLocks noGrp="1"/>
          </p:cNvSpPr>
          <p:nvPr>
            <p:ph idx="1"/>
          </p:nvPr>
        </p:nvSpPr>
        <p:spPr>
          <a:xfrm>
            <a:off x="288429" y="1534658"/>
            <a:ext cx="10945216" cy="4729765"/>
          </a:xfrm>
        </p:spPr>
        <p:txBody>
          <a:bodyPr/>
          <a:lstStyle/>
          <a:p>
            <a:pPr>
              <a:buFont typeface="Wingdings" panose="05000000000000000000" pitchFamily="2" charset="2"/>
              <a:buChar char="§"/>
            </a:pPr>
            <a:r>
              <a:rPr lang="et-EE" sz="2800" dirty="0"/>
              <a:t>2023. aasta taotlusvooru eelarve on </a:t>
            </a:r>
            <a:r>
              <a:rPr lang="et-EE" sz="2800" u="sng" dirty="0"/>
              <a:t>5,3</a:t>
            </a:r>
            <a:r>
              <a:rPr lang="et-EE" sz="2800" dirty="0"/>
              <a:t> mln eurot</a:t>
            </a:r>
            <a:endParaRPr lang="et-EE" sz="2800" b="1" dirty="0"/>
          </a:p>
          <a:p>
            <a:pPr>
              <a:buFont typeface="Wingdings" panose="05000000000000000000" pitchFamily="2" charset="2"/>
              <a:buChar char="§"/>
            </a:pPr>
            <a:r>
              <a:rPr lang="et-EE" sz="2800" dirty="0"/>
              <a:t>Mahelooma taotlejaid 2023. a oli 1036</a:t>
            </a:r>
          </a:p>
          <a:p>
            <a:pPr>
              <a:buFont typeface="Wingdings" panose="05000000000000000000" pitchFamily="2" charset="2"/>
              <a:buChar char="§"/>
            </a:pPr>
            <a:r>
              <a:rPr lang="et-EE" sz="2800" dirty="0"/>
              <a:t>Kõige rohkem taotlejaid Saaremaal (172), Pärnumaal (131) ja Võrumaal (121) </a:t>
            </a:r>
          </a:p>
          <a:p>
            <a:pPr>
              <a:buFont typeface="Wingdings" panose="05000000000000000000" pitchFamily="2" charset="2"/>
              <a:buChar char="§"/>
            </a:pPr>
            <a:r>
              <a:rPr lang="et-EE" sz="2800" dirty="0"/>
              <a:t>Rakendamise esimene aasta – lõplikud kontrolli tulemused selguvad 2024 aastal peale toetuste määramist</a:t>
            </a:r>
          </a:p>
          <a:p>
            <a:endParaRPr lang="et-EE" dirty="0"/>
          </a:p>
        </p:txBody>
      </p:sp>
    </p:spTree>
    <p:extLst>
      <p:ext uri="{BB962C8B-B14F-4D97-AF65-F5344CB8AC3E}">
        <p14:creationId xmlns:p14="http://schemas.microsoft.com/office/powerpoint/2010/main" val="1909002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077" y="511553"/>
            <a:ext cx="10138394" cy="712310"/>
          </a:xfrm>
        </p:spPr>
        <p:txBody>
          <a:bodyPr>
            <a:noAutofit/>
          </a:bodyPr>
          <a:lstStyle/>
          <a:p>
            <a:r>
              <a:rPr lang="et-EE" sz="3600" dirty="0">
                <a:solidFill>
                  <a:srgbClr val="0084D1"/>
                </a:solidFill>
                <a:latin typeface="Roboto Condensed" panose="02000000000000000000" pitchFamily="2" charset="0"/>
                <a:ea typeface="Roboto Condensed" panose="02000000000000000000" pitchFamily="2" charset="0"/>
                <a:cs typeface="Roboto Condensed" panose="02000000000000000000" pitchFamily="2" charset="0"/>
              </a:rPr>
              <a:t> </a:t>
            </a:r>
            <a:r>
              <a:rPr lang="et-EE" sz="3600" b="1" dirty="0">
                <a:solidFill>
                  <a:srgbClr val="0084D1"/>
                </a:solidFill>
                <a:latin typeface="Roboto Condensed" panose="02000000000000000000" pitchFamily="2" charset="0"/>
                <a:ea typeface="Roboto Condensed" panose="02000000000000000000" pitchFamily="2" charset="0"/>
                <a:cs typeface="Roboto Condensed" panose="02000000000000000000" pitchFamily="2" charset="0"/>
              </a:rPr>
              <a:t>3.3 Tunnustatud tootjaorganisatsioonide arendamise toetamine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3694518"/>
              </p:ext>
            </p:extLst>
          </p:nvPr>
        </p:nvGraphicFramePr>
        <p:xfrm>
          <a:off x="567203" y="1223863"/>
          <a:ext cx="10309795" cy="47447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45077" y="5939975"/>
            <a:ext cx="10138394" cy="354071"/>
          </a:xfrm>
          <a:prstGeom prst="rect">
            <a:avLst/>
          </a:prstGeom>
          <a:noFill/>
        </p:spPr>
        <p:txBody>
          <a:bodyPr wrap="square" rtlCol="0">
            <a:spAutoFit/>
          </a:bodyPr>
          <a:lstStyle/>
          <a:p>
            <a:pPr algn="r" defTabSz="864017" fontAlgn="auto" hangingPunct="1">
              <a:lnSpc>
                <a:spcPct val="100000"/>
              </a:lnSpc>
              <a:spcBef>
                <a:spcPts val="0"/>
              </a:spcBef>
              <a:spcAft>
                <a:spcPts val="0"/>
              </a:spcAft>
              <a:buClrTx/>
              <a:buSzTx/>
            </a:pPr>
            <a:r>
              <a:rPr lang="et-EE" sz="1701" i="1" dirty="0">
                <a:solidFill>
                  <a:prstClr val="black"/>
                </a:solidFill>
                <a:latin typeface="Calibri" panose="020F0502020204030204"/>
                <a:ea typeface="+mn-ea"/>
              </a:rPr>
              <a:t> </a:t>
            </a:r>
            <a:endParaRPr lang="et-EE" sz="1039" i="1" dirty="0">
              <a:solidFill>
                <a:prstClr val="black"/>
              </a:solidFill>
              <a:latin typeface="Calibri" panose="020F0502020204030204"/>
              <a:ea typeface="+mn-ea"/>
            </a:endParaRPr>
          </a:p>
        </p:txBody>
      </p:sp>
    </p:spTree>
    <p:extLst>
      <p:ext uri="{BB962C8B-B14F-4D97-AF65-F5344CB8AC3E}">
        <p14:creationId xmlns:p14="http://schemas.microsoft.com/office/powerpoint/2010/main" val="1658066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3D0DB-E85F-DBD8-1FE0-AF02E73846BA}"/>
              </a:ext>
            </a:extLst>
          </p:cNvPr>
          <p:cNvSpPr>
            <a:spLocks noGrp="1"/>
          </p:cNvSpPr>
          <p:nvPr>
            <p:ph type="title"/>
          </p:nvPr>
        </p:nvSpPr>
        <p:spPr>
          <a:xfrm>
            <a:off x="576461" y="0"/>
            <a:ext cx="10139947" cy="1023105"/>
          </a:xfrm>
        </p:spPr>
        <p:txBody>
          <a:bodyPr/>
          <a:lstStyle/>
          <a:p>
            <a:r>
              <a:rPr lang="et-EE" dirty="0">
                <a:solidFill>
                  <a:srgbClr val="0084D1"/>
                </a:solidFill>
              </a:rPr>
              <a:t>Erakorraline toetus põllumajandustootjate elujõulisust ohustava majandusliku kahju hüvitamiseks</a:t>
            </a:r>
          </a:p>
        </p:txBody>
      </p:sp>
      <p:sp>
        <p:nvSpPr>
          <p:cNvPr id="3" name="Content Placeholder 2">
            <a:extLst>
              <a:ext uri="{FF2B5EF4-FFF2-40B4-BE49-F238E27FC236}">
                <a16:creationId xmlns:a16="http://schemas.microsoft.com/office/drawing/2014/main" id="{4B8172FA-3535-15A2-4EDE-6B729FEE3277}"/>
              </a:ext>
            </a:extLst>
          </p:cNvPr>
          <p:cNvSpPr>
            <a:spLocks noGrp="1"/>
          </p:cNvSpPr>
          <p:nvPr>
            <p:ph idx="1"/>
          </p:nvPr>
        </p:nvSpPr>
        <p:spPr>
          <a:xfrm>
            <a:off x="0" y="1151856"/>
            <a:ext cx="11522075" cy="5112568"/>
          </a:xfrm>
        </p:spPr>
        <p:txBody>
          <a:bodyPr/>
          <a:lstStyle/>
          <a:p>
            <a:pPr marL="457200" indent="-457200">
              <a:buFont typeface="Arial" panose="020B0604020202020204" pitchFamily="34" charset="0"/>
              <a:buChar char="•"/>
            </a:pPr>
            <a:r>
              <a:rPr lang="et-EE" sz="2300" i="1" u="sng" dirty="0"/>
              <a:t>Alus</a:t>
            </a:r>
            <a:r>
              <a:rPr lang="et-EE" sz="2300" dirty="0"/>
              <a:t>: 14.07.2023 vastu võetud EK määrus 2023/1465, mille </a:t>
            </a:r>
            <a:r>
              <a:rPr lang="et-EE" sz="2300" i="1" u="sng" dirty="0"/>
              <a:t>eesmärk</a:t>
            </a:r>
            <a:r>
              <a:rPr lang="et-EE" sz="2300" dirty="0"/>
              <a:t>: hüvitada põllumajandustootjate elujõulisust ohustav majanduslik kahju. </a:t>
            </a:r>
            <a:r>
              <a:rPr lang="et-EE" sz="2300" i="1" dirty="0"/>
              <a:t>Kogu </a:t>
            </a:r>
            <a:r>
              <a:rPr lang="et-EE" sz="2300" i="1" u="sng" dirty="0"/>
              <a:t>eelarve</a:t>
            </a:r>
            <a:r>
              <a:rPr lang="et-EE" sz="2300" i="1" dirty="0"/>
              <a:t> </a:t>
            </a:r>
            <a:r>
              <a:rPr lang="et-EE" sz="2300" dirty="0"/>
              <a:t>330mln/€, millest </a:t>
            </a:r>
            <a:r>
              <a:rPr lang="et-EE" sz="2300" b="1" dirty="0"/>
              <a:t>EE 1,7 mln/€ + riigieelarvest</a:t>
            </a:r>
          </a:p>
          <a:p>
            <a:pPr marL="457200" indent="-457200">
              <a:buFont typeface="Arial" panose="020B0604020202020204" pitchFamily="34" charset="0"/>
              <a:buChar char="•"/>
            </a:pPr>
            <a:r>
              <a:rPr lang="et-EE" sz="2300" b="1" i="1" dirty="0"/>
              <a:t>Ministri määrus</a:t>
            </a:r>
            <a:r>
              <a:rPr lang="et-EE" sz="2300" dirty="0"/>
              <a:t>: Erakorraline toetus põllumajandustootjate elujõulisust ohustava majandusliku kahju hüvitamiseks. </a:t>
            </a:r>
            <a:r>
              <a:rPr lang="et-EE" sz="2300" i="1" dirty="0"/>
              <a:t>Toetatakse</a:t>
            </a:r>
            <a:r>
              <a:rPr lang="et-EE" sz="2300" dirty="0"/>
              <a:t>: </a:t>
            </a:r>
            <a:r>
              <a:rPr lang="fi-FI" sz="2300" dirty="0"/>
              <a:t>piimatootmine</a:t>
            </a:r>
            <a:r>
              <a:rPr lang="et-EE" sz="2300" dirty="0"/>
              <a:t>, </a:t>
            </a:r>
            <a:r>
              <a:rPr lang="fi-FI" sz="2300" dirty="0"/>
              <a:t>lamba- ja kitsekasvatus</a:t>
            </a:r>
            <a:r>
              <a:rPr lang="et-EE" sz="2300" dirty="0"/>
              <a:t>, </a:t>
            </a:r>
            <a:r>
              <a:rPr lang="fi-FI" sz="2300" b="1" dirty="0"/>
              <a:t>lihaveisekasvatus</a:t>
            </a:r>
            <a:r>
              <a:rPr lang="et-EE" sz="2300" dirty="0"/>
              <a:t>, </a:t>
            </a:r>
            <a:r>
              <a:rPr lang="fi-FI" sz="2300" dirty="0"/>
              <a:t>õuna- ja sõstrakasvatus</a:t>
            </a:r>
            <a:endParaRPr lang="et-EE" sz="2300" dirty="0"/>
          </a:p>
          <a:p>
            <a:pPr marL="457200" indent="-457200">
              <a:buFont typeface="Arial" panose="020B0604020202020204" pitchFamily="34" charset="0"/>
              <a:buChar char="•"/>
            </a:pPr>
            <a:r>
              <a:rPr lang="et-EE" sz="2400" dirty="0"/>
              <a:t>Lihaveisekasvatus: FIE või </a:t>
            </a:r>
            <a:r>
              <a:rPr lang="et-EE" sz="2400" dirty="0" err="1"/>
              <a:t>jur</a:t>
            </a:r>
            <a:r>
              <a:rPr lang="et-EE" sz="2400" dirty="0"/>
              <a:t>. isik, kes </a:t>
            </a:r>
            <a:r>
              <a:rPr lang="fi-FI" sz="2400" dirty="0"/>
              <a:t>pidas </a:t>
            </a:r>
            <a:r>
              <a:rPr lang="fi-FI" sz="2400" b="1" dirty="0"/>
              <a:t>31.</a:t>
            </a:r>
            <a:r>
              <a:rPr lang="et-EE" sz="2400" b="1" dirty="0"/>
              <a:t>10.</a:t>
            </a:r>
            <a:r>
              <a:rPr lang="fi-FI" sz="2400" b="1" dirty="0"/>
              <a:t>2023 seisuga </a:t>
            </a:r>
            <a:r>
              <a:rPr lang="fi-FI" sz="2400" dirty="0"/>
              <a:t>loomade registri andmetel kokku </a:t>
            </a:r>
            <a:r>
              <a:rPr lang="fi-FI" sz="2400" b="1" dirty="0"/>
              <a:t>vähemalt </a:t>
            </a:r>
            <a:r>
              <a:rPr lang="et-EE" sz="2400" b="1" dirty="0"/>
              <a:t>5</a:t>
            </a:r>
            <a:r>
              <a:rPr lang="fi-FI" sz="2400" dirty="0"/>
              <a:t> ammlehma või vähemalt </a:t>
            </a:r>
            <a:r>
              <a:rPr lang="et-EE" sz="2400" dirty="0"/>
              <a:t>8-</a:t>
            </a:r>
            <a:r>
              <a:rPr lang="fi-FI" sz="2400" dirty="0"/>
              <a:t>kuu vanust lihatõugu lehmmullikat</a:t>
            </a:r>
            <a:r>
              <a:rPr lang="et-EE" sz="2400" dirty="0"/>
              <a:t> (sh</a:t>
            </a:r>
            <a:r>
              <a:rPr lang="fi-FI" sz="2400" dirty="0"/>
              <a:t> ristand</a:t>
            </a:r>
            <a:r>
              <a:rPr lang="et-EE" sz="2400" dirty="0"/>
              <a:t>)</a:t>
            </a:r>
            <a:r>
              <a:rPr lang="fi-FI" sz="2400" dirty="0"/>
              <a:t>, kelle pidamisest </a:t>
            </a:r>
            <a:r>
              <a:rPr lang="et-EE" sz="2400" dirty="0"/>
              <a:t>on oli</a:t>
            </a:r>
            <a:r>
              <a:rPr lang="fi-FI" sz="2400" dirty="0"/>
              <a:t> registripidajat </a:t>
            </a:r>
            <a:r>
              <a:rPr lang="fi-FI" sz="2400" b="1" dirty="0"/>
              <a:t>teavitanud hiljemalt 7</a:t>
            </a:r>
            <a:r>
              <a:rPr lang="et-EE" sz="2400" b="1" dirty="0"/>
              <a:t>.11.</a:t>
            </a:r>
            <a:r>
              <a:rPr lang="fi-FI" sz="2400" b="1" dirty="0"/>
              <a:t>2023</a:t>
            </a:r>
            <a:endParaRPr lang="et-EE" sz="2400" b="1" dirty="0"/>
          </a:p>
          <a:p>
            <a:pPr marL="457200" indent="-457200">
              <a:buFont typeface="Arial" panose="020B0604020202020204" pitchFamily="34" charset="0"/>
              <a:buChar char="•"/>
            </a:pPr>
            <a:r>
              <a:rPr lang="et-EE" sz="2400" dirty="0"/>
              <a:t>PRIA </a:t>
            </a:r>
            <a:r>
              <a:rPr lang="et-EE" sz="2400" dirty="0" err="1"/>
              <a:t>eeltäidab</a:t>
            </a:r>
            <a:r>
              <a:rPr lang="et-EE" sz="2400" dirty="0"/>
              <a:t> taotluse ja teeb selle PRIA e-teenuse keskkonnas kättesaadavaks 6.12.2023</a:t>
            </a:r>
          </a:p>
          <a:p>
            <a:pPr marL="457200" indent="-457200">
              <a:buFont typeface="Arial" panose="020B0604020202020204" pitchFamily="34" charset="0"/>
              <a:buChar char="•"/>
            </a:pPr>
            <a:r>
              <a:rPr lang="et-EE" sz="2400" b="1" dirty="0"/>
              <a:t>Taotleja esitab </a:t>
            </a:r>
            <a:r>
              <a:rPr lang="et-EE" sz="2400" dirty="0"/>
              <a:t>eeltäidetud ja </a:t>
            </a:r>
            <a:r>
              <a:rPr lang="et-EE" sz="2400" b="1" dirty="0"/>
              <a:t>kontrollitud</a:t>
            </a:r>
            <a:r>
              <a:rPr lang="et-EE" sz="2400" dirty="0"/>
              <a:t> taotluse PRIA e-teenuse keskkonnas </a:t>
            </a:r>
            <a:r>
              <a:rPr lang="et-EE" sz="2400" b="1" dirty="0"/>
              <a:t>hiljemalt 13. detsembriks 2023</a:t>
            </a:r>
          </a:p>
          <a:p>
            <a:pPr marL="457200" indent="-457200">
              <a:buFont typeface="Arial" panose="020B0604020202020204" pitchFamily="34" charset="0"/>
              <a:buChar char="•"/>
            </a:pPr>
            <a:endParaRPr lang="et-EE" sz="2400" b="1" dirty="0"/>
          </a:p>
          <a:p>
            <a:pPr marL="457200" indent="-457200">
              <a:buFont typeface="Arial" panose="020B0604020202020204" pitchFamily="34" charset="0"/>
              <a:buChar char="•"/>
            </a:pPr>
            <a:endParaRPr lang="et-EE" sz="2400" dirty="0"/>
          </a:p>
          <a:p>
            <a:pPr marL="457200" indent="-457200">
              <a:buFont typeface="Arial" panose="020B0604020202020204" pitchFamily="34" charset="0"/>
              <a:buChar char="•"/>
            </a:pPr>
            <a:endParaRPr lang="fi-FI" dirty="0"/>
          </a:p>
          <a:p>
            <a:pPr marL="457200" indent="-457200">
              <a:buFont typeface="Arial" panose="020B0604020202020204" pitchFamily="34" charset="0"/>
              <a:buChar char="•"/>
            </a:pPr>
            <a:endParaRPr lang="et-EE" dirty="0"/>
          </a:p>
          <a:p>
            <a:pPr marL="457200" indent="-457200">
              <a:buFont typeface="Arial" panose="020B0604020202020204" pitchFamily="34" charset="0"/>
              <a:buChar char="•"/>
            </a:pPr>
            <a:endParaRPr lang="et-EE" dirty="0"/>
          </a:p>
          <a:p>
            <a:pPr marL="457200" indent="-457200">
              <a:buFont typeface="Arial" panose="020B0604020202020204" pitchFamily="34" charset="0"/>
              <a:buChar char="•"/>
            </a:pPr>
            <a:endParaRPr lang="et-EE" dirty="0"/>
          </a:p>
        </p:txBody>
      </p:sp>
    </p:spTree>
    <p:extLst>
      <p:ext uri="{BB962C8B-B14F-4D97-AF65-F5344CB8AC3E}">
        <p14:creationId xmlns:p14="http://schemas.microsoft.com/office/powerpoint/2010/main" val="3959816475"/>
      </p:ext>
    </p:extLst>
  </p:cSld>
  <p:clrMapOvr>
    <a:masterClrMapping/>
  </p:clrMapOvr>
</p:sld>
</file>

<file path=ppt/theme/theme1.xml><?xml version="1.0" encoding="utf-8"?>
<a:theme xmlns:a="http://schemas.openxmlformats.org/drawingml/2006/main" name="slaidipõhi-eu2017-MeM-laiformaat">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E76000"/>
      </a:accent5>
      <a:accent6>
        <a:srgbClr val="B9D9EB"/>
      </a:accent6>
      <a:hlink>
        <a:srgbClr val="006EB5"/>
      </a:hlink>
      <a:folHlink>
        <a:srgbClr val="003087"/>
      </a:folHlink>
    </a:clrScheme>
    <a:fontScheme name="Valitsusstiil">
      <a:majorFont>
        <a:latin typeface="Roboto Condensed"/>
        <a:ea typeface=""/>
        <a:cs typeface=""/>
      </a:majorFont>
      <a:minorFont>
        <a:latin typeface="Roboto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ReM-laiformaat.potx" id="{2646C7E5-E186-43FE-908B-D62AC46E6204}" vid="{7AA27893-F4C8-4E84-94F0-9ABFBF55FA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DE4F988B48A9742AB66C81D4FAB64CE" ma:contentTypeVersion="0" ma:contentTypeDescription="Loo uus dokument" ma:contentTypeScope="" ma:versionID="8f24b37193c7398259732549fa76575c">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01A575-C2E8-490C-AB0B-D0CD21AF4C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4AABE77F-5157-4429-A5A0-AAE874C98667}">
  <ds:schemaRefs>
    <ds:schemaRef ds:uri="http://purl.org/dc/dcmitype/"/>
    <ds:schemaRef ds:uri="http://purl.org/dc/term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D9C63F89-99E2-4E0A-A41D-342CA2D8FD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slaidipõhi-ReM-laiformaat</Template>
  <TotalTime>0</TotalTime>
  <Words>3662</Words>
  <Application>Microsoft Office PowerPoint</Application>
  <PresentationFormat>Custom</PresentationFormat>
  <Paragraphs>293</Paragraphs>
  <Slides>20</Slides>
  <Notes>16</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20</vt:i4>
      </vt:variant>
    </vt:vector>
  </HeadingPairs>
  <TitlesOfParts>
    <vt:vector size="31" baseType="lpstr">
      <vt:lpstr>Arial</vt:lpstr>
      <vt:lpstr>Calibri</vt:lpstr>
      <vt:lpstr>Calibri Light</vt:lpstr>
      <vt:lpstr>EUAlbertina</vt:lpstr>
      <vt:lpstr>Roboto Condensed</vt:lpstr>
      <vt:lpstr>Roboto Condensed Light</vt:lpstr>
      <vt:lpstr>Symbol</vt:lpstr>
      <vt:lpstr>Times New Roman</vt:lpstr>
      <vt:lpstr>Wingdings</vt:lpstr>
      <vt:lpstr>slaidipõhi-eu2017-MeM-laiformaat</vt:lpstr>
      <vt:lpstr>Office Theme</vt:lpstr>
      <vt:lpstr>Lihaveisekasvatusele suunatud toetused</vt:lpstr>
      <vt:lpstr>2023. aastal rakendunud toetused</vt:lpstr>
      <vt:lpstr>2023. a Eesti maaelu arengukava meetmete rakendamine</vt:lpstr>
      <vt:lpstr>Otsetoetused 2023. aastal </vt:lpstr>
      <vt:lpstr>Mulla- ja veekaitsetoetused (maa hoidmine rohumaana) </vt:lpstr>
      <vt:lpstr>Pärandniidu hooldamise toetus</vt:lpstr>
      <vt:lpstr>Mahepõllumajandusliku loomakasvatuse toetus</vt:lpstr>
      <vt:lpstr> 3.3 Tunnustatud tootjaorganisatsioonide arendamise toetamine</vt:lpstr>
      <vt:lpstr>Erakorraline toetus põllumajandustootjate elujõulisust ohustava majandusliku kahju hüvitamiseks</vt:lpstr>
      <vt:lpstr>Mis on tulemas 2024.aastal? </vt:lpstr>
      <vt:lpstr>PowerPoint Presentation</vt:lpstr>
      <vt:lpstr>Otsetoetused 2024. aastal</vt:lpstr>
      <vt:lpstr>Mulla- ja veekaitsetoetused</vt:lpstr>
      <vt:lpstr>Väärtuslike püsirohumaade säilitamise toetus </vt:lpstr>
      <vt:lpstr>Investeeringutoetused (ÜPP sekkumised) 2024. aastal</vt:lpstr>
      <vt:lpstr>2.5 Väikeste põllumajandusettevõtete arendamine</vt:lpstr>
      <vt:lpstr>3.1.1 Ühistulised investeeringud materiaalsesse ja immateriaalsesse põhivarasse </vt:lpstr>
      <vt:lpstr>3.2 Liidu ja riiklike kvaliteedikavade rakendamise toetamine</vt:lpstr>
      <vt:lpstr>Loomade tervist edendavate kõrgemate majandamisnõuete toetus (karjatervise toetus)</vt:lpstr>
      <vt:lpstr>Aitäh!</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2023-07-17T06:37:57Z</dcterms:created>
  <dcterms:modified xsi:type="dcterms:W3CDTF">2023-11-17T08:48:46Z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0x0101002DE4F988B48A9742AB66C81D4FAB64CE</vt:lpwstr>
  </property>
</Properties>
</file>