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6"/>
  </p:notesMasterIdLst>
  <p:sldIdLst>
    <p:sldId id="256" r:id="rId2"/>
    <p:sldId id="257" r:id="rId3"/>
    <p:sldId id="631" r:id="rId4"/>
    <p:sldId id="632" r:id="rId5"/>
    <p:sldId id="633" r:id="rId6"/>
    <p:sldId id="634" r:id="rId7"/>
    <p:sldId id="976" r:id="rId8"/>
    <p:sldId id="973" r:id="rId9"/>
    <p:sldId id="971" r:id="rId10"/>
    <p:sldId id="977" r:id="rId11"/>
    <p:sldId id="978" r:id="rId12"/>
    <p:sldId id="304" r:id="rId13"/>
    <p:sldId id="305" r:id="rId14"/>
    <p:sldId id="25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70644" autoAdjust="0"/>
  </p:normalViewPr>
  <p:slideViewPr>
    <p:cSldViewPr snapToGrid="0">
      <p:cViewPr varScale="1">
        <p:scale>
          <a:sx n="69" d="100"/>
          <a:sy n="69" d="100"/>
        </p:scale>
        <p:origin x="595"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t-EE"/>
          </a:p>
        </p:txBody>
      </p:sp>
      <p:sp>
        <p:nvSpPr>
          <p:cNvPr id="3" name="Kuupäeva kohatäid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DC0A43-126F-4A28-B1F5-79F9797F2EC7}" type="datetimeFigureOut">
              <a:rPr lang="et-EE" smtClean="0"/>
              <a:t>9.11.2023</a:t>
            </a:fld>
            <a:endParaRPr lang="et-EE"/>
          </a:p>
        </p:txBody>
      </p:sp>
      <p:sp>
        <p:nvSpPr>
          <p:cNvPr id="4" name="Slaidi pildi kohatä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t-EE"/>
          </a:p>
        </p:txBody>
      </p:sp>
      <p:sp>
        <p:nvSpPr>
          <p:cNvPr id="5" name="Märkmete kohatäid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
        <p:nvSpPr>
          <p:cNvPr id="6" name="Jaluse kohatäid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t-EE"/>
          </a:p>
        </p:txBody>
      </p:sp>
      <p:sp>
        <p:nvSpPr>
          <p:cNvPr id="7" name="Slaidinumbri kohatä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7AC4F6-711C-44A6-BB39-0D55AC8566A8}" type="slidenum">
              <a:rPr lang="et-EE" smtClean="0"/>
              <a:t>‹#›</a:t>
            </a:fld>
            <a:endParaRPr lang="et-EE"/>
          </a:p>
        </p:txBody>
      </p:sp>
    </p:spTree>
    <p:extLst>
      <p:ext uri="{BB962C8B-B14F-4D97-AF65-F5344CB8AC3E}">
        <p14:creationId xmlns:p14="http://schemas.microsoft.com/office/powerpoint/2010/main" val="2520624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dirty="0"/>
              <a:t>püsirohumaa hekseldamise algus</a:t>
            </a:r>
          </a:p>
          <a:p>
            <a:endParaRPr lang="et-EE" dirty="0"/>
          </a:p>
          <a:p>
            <a:r>
              <a:rPr lang="et-EE" dirty="0"/>
              <a:t>niitmise ja/või  hekseldamise kohustuslik kuupäev</a:t>
            </a:r>
          </a:p>
        </p:txBody>
      </p:sp>
      <p:sp>
        <p:nvSpPr>
          <p:cNvPr id="4" name="Slaidinumbri kohatäide 3"/>
          <p:cNvSpPr>
            <a:spLocks noGrp="1"/>
          </p:cNvSpPr>
          <p:nvPr>
            <p:ph type="sldNum" sz="quarter" idx="5"/>
          </p:nvPr>
        </p:nvSpPr>
        <p:spPr/>
        <p:txBody>
          <a:bodyPr/>
          <a:lstStyle/>
          <a:p>
            <a:fld id="{DB7AC4F6-711C-44A6-BB39-0D55AC8566A8}" type="slidenum">
              <a:rPr lang="et-EE" smtClean="0"/>
              <a:t>3</a:t>
            </a:fld>
            <a:endParaRPr lang="et-EE"/>
          </a:p>
        </p:txBody>
      </p:sp>
    </p:spTree>
    <p:extLst>
      <p:ext uri="{BB962C8B-B14F-4D97-AF65-F5344CB8AC3E}">
        <p14:creationId xmlns:p14="http://schemas.microsoft.com/office/powerpoint/2010/main" val="1191659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5"/>
          </p:nvPr>
        </p:nvSpPr>
        <p:spPr/>
        <p:txBody>
          <a:bodyPr/>
          <a:lstStyle/>
          <a:p>
            <a:fld id="{C86FCCE9-4B73-4E05-86D5-5551783D6AED}" type="slidenum">
              <a:rPr lang="et-EE" smtClean="0"/>
              <a:t>4</a:t>
            </a:fld>
            <a:endParaRPr lang="et-EE"/>
          </a:p>
        </p:txBody>
      </p:sp>
    </p:spTree>
    <p:extLst>
      <p:ext uri="{BB962C8B-B14F-4D97-AF65-F5344CB8AC3E}">
        <p14:creationId xmlns:p14="http://schemas.microsoft.com/office/powerpoint/2010/main" val="25730488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sz="1800" b="0" i="0" dirty="0">
                <a:solidFill>
                  <a:srgbClr val="000000"/>
                </a:solidFill>
                <a:effectLst/>
                <a:latin typeface="TimesNewRomanPSMT"/>
              </a:rPr>
              <a:t>Taotleja esitab muudatused nende põldude piiride kohta, mille kohta ta taotleb lõikes 1 nimetatud ajavahemikul esitatud taotluse kohaselt põhisissetuleku toetust, hiljemalt taotluse esitamise aasta 15. augustiks</a:t>
            </a:r>
            <a:r>
              <a:rPr lang="et-EE" dirty="0"/>
              <a:t> </a:t>
            </a:r>
          </a:p>
          <a:p>
            <a:endParaRPr lang="et-EE" dirty="0"/>
          </a:p>
          <a:p>
            <a:r>
              <a:rPr lang="et-EE" dirty="0"/>
              <a:t>Taotleja esitab komisjoni rakendusmääruse (EL) nr 2022/1173 artikli 7 lõike 1 punktide a ja c kohased taotluse muudatused hiljemalt taotluse esitamise aasta 1. novembriks.</a:t>
            </a:r>
            <a:br>
              <a:rPr lang="et-EE" dirty="0"/>
            </a:br>
            <a:endParaRPr lang="et-EE" dirty="0"/>
          </a:p>
          <a:p>
            <a:r>
              <a:rPr lang="et-EE" dirty="0"/>
              <a:t>a) sekkumiste puhul, mille suhtes kohaldatakse pinnaseiresüsteemi, igal ajal enne liikmesriigi määratavat tähtaega, mis peab olema hiljemalt 15 kalendripäeva enne kuupäeva, mil määruse (EL) 2021/2116 artikli 44 kohaselt tehakse</a:t>
            </a:r>
          </a:p>
          <a:p>
            <a:r>
              <a:rPr lang="et-EE" dirty="0"/>
              <a:t>esimene osamakse või ettemakse. Muutmine või tagasivõtmine ei ole siiski lubatud mittevastavuste korral, mis on seotud selliste toetuskõlblikkuse tingimustega, mille täitmist ei ole võimalik jälgida, ning mis on ilmnenud muul viisil kui pinnaseiresüsteemi või halduskontrollide abil või pärast seda, kui toetusesaajat on teavitatud liikmesriigi kavatsusest teha kohapealne kontroll;</a:t>
            </a:r>
          </a:p>
          <a:p>
            <a:r>
              <a:rPr lang="et-EE" dirty="0"/>
              <a:t> c) muude sekkumiste puhul igal ajal enne liikmesriigi määratavat tähtaega, mis peab olema hiljemalt 15 kalendripäeva enne kuupäeva, mil määruse (EL) 2021/2116 artikli 44 kohaselt tehakse esimene osamakse või ettemakse. Muutmine</a:t>
            </a:r>
          </a:p>
          <a:p>
            <a:r>
              <a:rPr lang="et-EE" dirty="0"/>
              <a:t>või tagasivõtmine ei ole aga lubatud pärast seda, kui toetusesaajat on teavitatud liikmesriigi kavatsusest teha kohapealne kontroll või kui toetusesaaja saab mittevastavusest teada ette teatamata kontrolli tulemusena. Siiski on lubatud muuta</a:t>
            </a:r>
          </a:p>
          <a:p>
            <a:r>
              <a:rPr lang="et-EE" dirty="0"/>
              <a:t>või tagasi võtta osa, mida kohapealse kontrolli käigus tuvastatud mittevastavus ei mõjuta.</a:t>
            </a:r>
          </a:p>
        </p:txBody>
      </p:sp>
      <p:sp>
        <p:nvSpPr>
          <p:cNvPr id="4" name="Slaidinumbri kohatäide 3"/>
          <p:cNvSpPr>
            <a:spLocks noGrp="1"/>
          </p:cNvSpPr>
          <p:nvPr>
            <p:ph type="sldNum" sz="quarter" idx="5"/>
          </p:nvPr>
        </p:nvSpPr>
        <p:spPr/>
        <p:txBody>
          <a:bodyPr/>
          <a:lstStyle/>
          <a:p>
            <a:fld id="{DB7AC4F6-711C-44A6-BB39-0D55AC8566A8}" type="slidenum">
              <a:rPr lang="et-EE" smtClean="0"/>
              <a:t>5</a:t>
            </a:fld>
            <a:endParaRPr lang="et-EE"/>
          </a:p>
        </p:txBody>
      </p:sp>
    </p:spTree>
    <p:extLst>
      <p:ext uri="{BB962C8B-B14F-4D97-AF65-F5344CB8AC3E}">
        <p14:creationId xmlns:p14="http://schemas.microsoft.com/office/powerpoint/2010/main" val="8736683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5"/>
          </p:nvPr>
        </p:nvSpPr>
        <p:spPr/>
        <p:txBody>
          <a:bodyPr/>
          <a:lstStyle/>
          <a:p>
            <a:fld id="{DB7AC4F6-711C-44A6-BB39-0D55AC8566A8}" type="slidenum">
              <a:rPr lang="et-EE" smtClean="0"/>
              <a:t>6</a:t>
            </a:fld>
            <a:endParaRPr lang="et-EE"/>
          </a:p>
        </p:txBody>
      </p:sp>
    </p:spTree>
    <p:extLst>
      <p:ext uri="{BB962C8B-B14F-4D97-AF65-F5344CB8AC3E}">
        <p14:creationId xmlns:p14="http://schemas.microsoft.com/office/powerpoint/2010/main" val="15612815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7</a:t>
            </a:fld>
            <a:endParaRPr lang="et-EE" altLang="en-US" dirty="0"/>
          </a:p>
        </p:txBody>
      </p:sp>
    </p:spTree>
    <p:extLst>
      <p:ext uri="{BB962C8B-B14F-4D97-AF65-F5344CB8AC3E}">
        <p14:creationId xmlns:p14="http://schemas.microsoft.com/office/powerpoint/2010/main" val="8809045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baseline="0"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8</a:t>
            </a:fld>
            <a:endParaRPr lang="et-EE" altLang="en-US" dirty="0"/>
          </a:p>
        </p:txBody>
      </p:sp>
    </p:spTree>
    <p:extLst>
      <p:ext uri="{BB962C8B-B14F-4D97-AF65-F5344CB8AC3E}">
        <p14:creationId xmlns:p14="http://schemas.microsoft.com/office/powerpoint/2010/main" val="18948406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spcAft>
                <a:spcPts val="0"/>
              </a:spcAft>
            </a:pPr>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9</a:t>
            </a:fld>
            <a:endParaRPr lang="et-EE" altLang="en-US" dirty="0"/>
          </a:p>
        </p:txBody>
      </p:sp>
    </p:spTree>
    <p:extLst>
      <p:ext uri="{BB962C8B-B14F-4D97-AF65-F5344CB8AC3E}">
        <p14:creationId xmlns:p14="http://schemas.microsoft.com/office/powerpoint/2010/main" val="13209509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t-EE"/>
              <a:t>Klõpsake juhteksemplari pealkirja laadi redigeerimiseks</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a:t>Klõpsake juhteksemplari alapealkirja laadi redigeerimiseks</a:t>
            </a:r>
            <a:endParaRPr lang="en-US" dirty="0"/>
          </a:p>
        </p:txBody>
      </p:sp>
      <p:sp>
        <p:nvSpPr>
          <p:cNvPr id="4" name="Date Placeholder 3"/>
          <p:cNvSpPr>
            <a:spLocks noGrp="1"/>
          </p:cNvSpPr>
          <p:nvPr>
            <p:ph type="dt" sz="half" idx="10"/>
          </p:nvPr>
        </p:nvSpPr>
        <p:spPr/>
        <p:txBody>
          <a:bodyPr/>
          <a:lstStyle/>
          <a:p>
            <a:r>
              <a:rPr lang="et-EE"/>
              <a:t>17.11.2023</a:t>
            </a:r>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3714363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ldiallkirjaga panoraampil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t-EE"/>
              <a:t>Klõpsake juhteksemplari pealkirja laadi redigeerimiseks</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t-EE"/>
              <a:t>Pildi lisamiseks klõpsake ikooni</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Klõpsake juhteksemplari tekstilaadide redigeerimiseks</a:t>
            </a:r>
          </a:p>
        </p:txBody>
      </p:sp>
      <p:sp>
        <p:nvSpPr>
          <p:cNvPr id="5" name="Date Placeholder 4"/>
          <p:cNvSpPr>
            <a:spLocks noGrp="1"/>
          </p:cNvSpPr>
          <p:nvPr>
            <p:ph type="dt" sz="half" idx="10"/>
          </p:nvPr>
        </p:nvSpPr>
        <p:spPr/>
        <p:txBody>
          <a:bodyPr/>
          <a:lstStyle/>
          <a:p>
            <a:r>
              <a:rPr lang="et-EE"/>
              <a:t>17.11.2023</a:t>
            </a:r>
            <a:endParaRPr lang="en-US" dirty="0"/>
          </a:p>
        </p:txBody>
      </p:sp>
      <p:sp>
        <p:nvSpPr>
          <p:cNvPr id="6" name="Footer Placeholder 5"/>
          <p:cNvSpPr>
            <a:spLocks noGrp="1"/>
          </p:cNvSpPr>
          <p:nvPr>
            <p:ph type="ftr" sz="quarter" idx="11"/>
          </p:nvPr>
        </p:nvSpPr>
        <p:spPr/>
        <p:txBody>
          <a:bodyPr/>
          <a:lstStyle/>
          <a:p>
            <a:r>
              <a:rPr lang="en-US"/>
              <a:t>Sample Footer Text</a:t>
            </a:r>
            <a:endParaRPr lang="en-US" dirty="0"/>
          </a:p>
        </p:txBody>
      </p:sp>
      <p:sp>
        <p:nvSpPr>
          <p:cNvPr id="7" name="Slide Number Placeholder 6"/>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3529157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ealkiri ja pildiallkiri">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t-EE"/>
              <a:t>Klõpsake juhteksemplari pealkirja laadi redigeerimiseks</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Klõpsake juhteksemplari tekstilaadide redigeerimiseks</a:t>
            </a:r>
          </a:p>
        </p:txBody>
      </p:sp>
      <p:sp>
        <p:nvSpPr>
          <p:cNvPr id="5" name="Date Placeholder 4"/>
          <p:cNvSpPr>
            <a:spLocks noGrp="1"/>
          </p:cNvSpPr>
          <p:nvPr>
            <p:ph type="dt" sz="half" idx="10"/>
          </p:nvPr>
        </p:nvSpPr>
        <p:spPr/>
        <p:txBody>
          <a:bodyPr/>
          <a:lstStyle/>
          <a:p>
            <a:r>
              <a:rPr lang="et-EE"/>
              <a:t>17.11.2023</a:t>
            </a:r>
            <a:endParaRPr lang="en-US" dirty="0"/>
          </a:p>
        </p:txBody>
      </p:sp>
      <p:sp>
        <p:nvSpPr>
          <p:cNvPr id="6" name="Footer Placeholder 5"/>
          <p:cNvSpPr>
            <a:spLocks noGrp="1"/>
          </p:cNvSpPr>
          <p:nvPr>
            <p:ph type="ftr" sz="quarter" idx="11"/>
          </p:nvPr>
        </p:nvSpPr>
        <p:spPr/>
        <p:txBody>
          <a:bodyPr/>
          <a:lstStyle/>
          <a:p>
            <a:r>
              <a:rPr lang="en-US"/>
              <a:t>Sample Footer Text</a:t>
            </a:r>
            <a:endParaRPr lang="en-US" dirty="0"/>
          </a:p>
        </p:txBody>
      </p:sp>
      <p:sp>
        <p:nvSpPr>
          <p:cNvPr id="7" name="Slide Number Placeholder 6"/>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5982140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Viiteallkirjaga tsitaat">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t-EE"/>
              <a:t>Klõpsake juhteksemplari pealkirja laadi redigeerimiseks</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Klõpsake juhteksemplari tekstilaadide redigeerimiseks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Klõpsake juhteksemplari tekstilaadide redigeerimiseks</a:t>
            </a:r>
          </a:p>
        </p:txBody>
      </p:sp>
      <p:sp>
        <p:nvSpPr>
          <p:cNvPr id="5" name="Date Placeholder 4"/>
          <p:cNvSpPr>
            <a:spLocks noGrp="1"/>
          </p:cNvSpPr>
          <p:nvPr>
            <p:ph type="dt" sz="half" idx="10"/>
          </p:nvPr>
        </p:nvSpPr>
        <p:spPr/>
        <p:txBody>
          <a:bodyPr/>
          <a:lstStyle/>
          <a:p>
            <a:r>
              <a:rPr lang="et-EE"/>
              <a:t>17.11.2023</a:t>
            </a:r>
            <a:endParaRPr lang="en-US" dirty="0"/>
          </a:p>
        </p:txBody>
      </p:sp>
      <p:sp>
        <p:nvSpPr>
          <p:cNvPr id="6" name="Footer Placeholder 5"/>
          <p:cNvSpPr>
            <a:spLocks noGrp="1"/>
          </p:cNvSpPr>
          <p:nvPr>
            <p:ph type="ftr" sz="quarter" idx="11"/>
          </p:nvPr>
        </p:nvSpPr>
        <p:spPr/>
        <p:txBody>
          <a:bodyPr/>
          <a:lstStyle/>
          <a:p>
            <a:r>
              <a:rPr lang="en-US"/>
              <a:t>Sample Footer Text</a:t>
            </a:r>
            <a:endParaRPr lang="en-US" dirty="0"/>
          </a:p>
        </p:txBody>
      </p:sp>
      <p:sp>
        <p:nvSpPr>
          <p:cNvPr id="7" name="Slide Number Placeholder 6"/>
          <p:cNvSpPr>
            <a:spLocks noGrp="1"/>
          </p:cNvSpPr>
          <p:nvPr>
            <p:ph type="sldNum" sz="quarter" idx="12"/>
          </p:nvPr>
        </p:nvSpPr>
        <p:spPr/>
        <p:txBody>
          <a:bodyPr/>
          <a:lstStyle/>
          <a:p>
            <a:fld id="{7BE69E03-4804-4553-A1EC-F089884EF50F}"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0214893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Visiitkaar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t-EE"/>
              <a:t>Klõpsake juhteksemplari pealkirja laadi redigeerimiseks</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Klõpsake juhteksemplari tekstilaadide redigeerimiseks</a:t>
            </a:r>
          </a:p>
        </p:txBody>
      </p:sp>
      <p:sp>
        <p:nvSpPr>
          <p:cNvPr id="5" name="Date Placeholder 4"/>
          <p:cNvSpPr>
            <a:spLocks noGrp="1"/>
          </p:cNvSpPr>
          <p:nvPr>
            <p:ph type="dt" sz="half" idx="10"/>
          </p:nvPr>
        </p:nvSpPr>
        <p:spPr/>
        <p:txBody>
          <a:bodyPr/>
          <a:lstStyle/>
          <a:p>
            <a:r>
              <a:rPr lang="et-EE"/>
              <a:t>17.11.2023</a:t>
            </a:r>
            <a:endParaRPr lang="en-US" dirty="0"/>
          </a:p>
        </p:txBody>
      </p:sp>
      <p:sp>
        <p:nvSpPr>
          <p:cNvPr id="6" name="Footer Placeholder 5"/>
          <p:cNvSpPr>
            <a:spLocks noGrp="1"/>
          </p:cNvSpPr>
          <p:nvPr>
            <p:ph type="ftr" sz="quarter" idx="11"/>
          </p:nvPr>
        </p:nvSpPr>
        <p:spPr/>
        <p:txBody>
          <a:bodyPr/>
          <a:lstStyle/>
          <a:p>
            <a:r>
              <a:rPr lang="en-US"/>
              <a:t>Sample Footer Text</a:t>
            </a:r>
            <a:endParaRPr lang="en-US" dirty="0"/>
          </a:p>
        </p:txBody>
      </p:sp>
      <p:sp>
        <p:nvSpPr>
          <p:cNvPr id="7" name="Slide Number Placeholder 6"/>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36019618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veergu">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t-EE"/>
              <a:t>Klõpsake juhteksemplari pealkirja laadi redigeerimiseks</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Klõpsake juhteksemplari tekstilaadide redigeerimiseks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Klõpsake juhteksemplari tekstilaadide redigeerimiseks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Klõpsake juhteksemplari tekstilaadide redigeerimiseks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Klõpsake juhteksemplari tekstilaadide redigeerimiseks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Klõpsake juhteksemplari tekstilaadide redigeerimiseks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Klõpsake juhteksemplari tekstilaadide redigeerimiseks</a:t>
            </a:r>
          </a:p>
        </p:txBody>
      </p:sp>
      <p:sp>
        <p:nvSpPr>
          <p:cNvPr id="3" name="Date Placeholder 2"/>
          <p:cNvSpPr>
            <a:spLocks noGrp="1"/>
          </p:cNvSpPr>
          <p:nvPr>
            <p:ph type="dt" sz="half" idx="10"/>
          </p:nvPr>
        </p:nvSpPr>
        <p:spPr/>
        <p:txBody>
          <a:bodyPr/>
          <a:lstStyle/>
          <a:p>
            <a:r>
              <a:rPr lang="et-EE"/>
              <a:t>17.11.2023</a:t>
            </a:r>
            <a:endParaRPr lang="en-US" dirty="0"/>
          </a:p>
        </p:txBody>
      </p:sp>
      <p:sp>
        <p:nvSpPr>
          <p:cNvPr id="4" name="Footer Placeholder 3"/>
          <p:cNvSpPr>
            <a:spLocks noGrp="1"/>
          </p:cNvSpPr>
          <p:nvPr>
            <p:ph type="ftr" sz="quarter" idx="11"/>
          </p:nvPr>
        </p:nvSpPr>
        <p:spPr/>
        <p:txBody>
          <a:bodyPr/>
          <a:lstStyle/>
          <a:p>
            <a:r>
              <a:rPr lang="en-US"/>
              <a:t>Sample Footer Text</a:t>
            </a:r>
            <a:endParaRPr lang="en-US" dirty="0"/>
          </a:p>
        </p:txBody>
      </p:sp>
      <p:sp>
        <p:nvSpPr>
          <p:cNvPr id="5" name="Slide Number Placeholder 4"/>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4961026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ldiveerg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t-EE"/>
              <a:t>Klõpsake juhteksemplari pealkirja laadi redigeerimiseks</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Klõpsake juhteksemplari tekstilaadide redigeerimiseks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t-EE"/>
              <a:t>Pildi lisamiseks klõpsake ikooni</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Klõpsake juhteksemplari tekstilaadide redigeerimiseks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Klõpsake juhteksemplari tekstilaadide redigeerimiseks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t-EE"/>
              <a:t>Pildi lisamiseks klõpsake ikooni</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Klõpsake juhteksemplari tekstilaadide redigeerimiseks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Klõpsake juhteksemplari tekstilaadide redigeerimiseks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t-EE"/>
              <a:t>Pildi lisamiseks klõpsake ikooni</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Klõpsake juhteksemplari tekstilaadide redigeerimiseks</a:t>
            </a:r>
          </a:p>
        </p:txBody>
      </p:sp>
      <p:sp>
        <p:nvSpPr>
          <p:cNvPr id="3" name="Date Placeholder 2"/>
          <p:cNvSpPr>
            <a:spLocks noGrp="1"/>
          </p:cNvSpPr>
          <p:nvPr>
            <p:ph type="dt" sz="half" idx="10"/>
          </p:nvPr>
        </p:nvSpPr>
        <p:spPr/>
        <p:txBody>
          <a:bodyPr/>
          <a:lstStyle/>
          <a:p>
            <a:r>
              <a:rPr lang="et-EE"/>
              <a:t>17.11.2023</a:t>
            </a:r>
            <a:endParaRPr lang="en-US" dirty="0"/>
          </a:p>
        </p:txBody>
      </p:sp>
      <p:sp>
        <p:nvSpPr>
          <p:cNvPr id="4" name="Footer Placeholder 3"/>
          <p:cNvSpPr>
            <a:spLocks noGrp="1"/>
          </p:cNvSpPr>
          <p:nvPr>
            <p:ph type="ftr" sz="quarter" idx="11"/>
          </p:nvPr>
        </p:nvSpPr>
        <p:spPr/>
        <p:txBody>
          <a:bodyPr/>
          <a:lstStyle/>
          <a:p>
            <a:r>
              <a:rPr lang="en-US"/>
              <a:t>Sample Footer Text</a:t>
            </a:r>
            <a:endParaRPr lang="en-US" dirty="0"/>
          </a:p>
        </p:txBody>
      </p:sp>
      <p:sp>
        <p:nvSpPr>
          <p:cNvPr id="5" name="Slide Number Placeholder 4"/>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25019668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t-EE"/>
              <a:t>Klõpsake juhteksemplari pealkirja laadi redigeerimiseks</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Date Placeholder 3"/>
          <p:cNvSpPr>
            <a:spLocks noGrp="1"/>
          </p:cNvSpPr>
          <p:nvPr>
            <p:ph type="dt" sz="half" idx="10"/>
          </p:nvPr>
        </p:nvSpPr>
        <p:spPr/>
        <p:txBody>
          <a:bodyPr/>
          <a:lstStyle/>
          <a:p>
            <a:r>
              <a:rPr lang="et-EE"/>
              <a:t>17.11.2023</a:t>
            </a:r>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8384711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t-EE"/>
              <a:t>Klõpsake juhteksemplari pealkirja laadi redigeerimiseks</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Date Placeholder 3"/>
          <p:cNvSpPr>
            <a:spLocks noGrp="1"/>
          </p:cNvSpPr>
          <p:nvPr>
            <p:ph type="dt" sz="half" idx="10"/>
          </p:nvPr>
        </p:nvSpPr>
        <p:spPr/>
        <p:txBody>
          <a:bodyPr/>
          <a:lstStyle/>
          <a:p>
            <a:r>
              <a:rPr lang="et-EE"/>
              <a:t>17.11.2023</a:t>
            </a:r>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33488561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Pealkiri ja sis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t-EE"/>
              <a:t>Klõpsake juhteksemplari pealkirja laadi redigeerimiseks</a:t>
            </a:r>
            <a:endParaRPr lang="en-US" dirty="0"/>
          </a:p>
        </p:txBody>
      </p:sp>
      <p:sp>
        <p:nvSpPr>
          <p:cNvPr id="3" name="Content Placeholder 2"/>
          <p:cNvSpPr>
            <a:spLocks noGrp="1"/>
          </p:cNvSpPr>
          <p:nvPr>
            <p:ph idx="1"/>
          </p:nvPr>
        </p:nvSpPr>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Date Placeholder 3"/>
          <p:cNvSpPr>
            <a:spLocks noGrp="1"/>
          </p:cNvSpPr>
          <p:nvPr>
            <p:ph type="dt" sz="half" idx="10"/>
          </p:nvPr>
        </p:nvSpPr>
        <p:spPr/>
        <p:txBody>
          <a:bodyPr/>
          <a:lstStyle/>
          <a:p>
            <a:r>
              <a:rPr lang="et-EE"/>
              <a:t>17.11.2023</a:t>
            </a:r>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599624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t-EE"/>
              <a:t>Klõpsake juhteksemplari pealkirja laadi redigeerimiseks</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Date Placeholder 3"/>
          <p:cNvSpPr>
            <a:spLocks noGrp="1"/>
          </p:cNvSpPr>
          <p:nvPr>
            <p:ph type="dt" sz="half" idx="10"/>
          </p:nvPr>
        </p:nvSpPr>
        <p:spPr/>
        <p:txBody>
          <a:bodyPr/>
          <a:lstStyle/>
          <a:p>
            <a:r>
              <a:rPr lang="et-EE"/>
              <a:t>17.11.2023</a:t>
            </a:r>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4179029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t-EE"/>
              <a:t>Klõpsake juhteksemplari pealkirja laadi redigeerimiseks</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t-EE"/>
              <a:t>Klõpsake juhteksemplari tekstilaadide redigeerimiseks</a:t>
            </a:r>
          </a:p>
        </p:txBody>
      </p:sp>
      <p:sp>
        <p:nvSpPr>
          <p:cNvPr id="4" name="Date Placeholder 3"/>
          <p:cNvSpPr>
            <a:spLocks noGrp="1"/>
          </p:cNvSpPr>
          <p:nvPr>
            <p:ph type="dt" sz="half" idx="10"/>
          </p:nvPr>
        </p:nvSpPr>
        <p:spPr/>
        <p:txBody>
          <a:bodyPr/>
          <a:lstStyle/>
          <a:p>
            <a:r>
              <a:rPr lang="et-EE"/>
              <a:t>17.11.2023</a:t>
            </a:r>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2803286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t-EE"/>
              <a:t>Klõpsake juhteksemplari pealkirja laadi redigeerimiseks</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5" name="Date Placeholder 4"/>
          <p:cNvSpPr>
            <a:spLocks noGrp="1"/>
          </p:cNvSpPr>
          <p:nvPr>
            <p:ph type="dt" sz="half" idx="10"/>
          </p:nvPr>
        </p:nvSpPr>
        <p:spPr/>
        <p:txBody>
          <a:bodyPr/>
          <a:lstStyle/>
          <a:p>
            <a:r>
              <a:rPr lang="et-EE"/>
              <a:t>17.11.2023</a:t>
            </a:r>
            <a:endParaRPr lang="en-US" dirty="0"/>
          </a:p>
        </p:txBody>
      </p:sp>
      <p:sp>
        <p:nvSpPr>
          <p:cNvPr id="6" name="Footer Placeholder 5"/>
          <p:cNvSpPr>
            <a:spLocks noGrp="1"/>
          </p:cNvSpPr>
          <p:nvPr>
            <p:ph type="ftr" sz="quarter" idx="11"/>
          </p:nvPr>
        </p:nvSpPr>
        <p:spPr/>
        <p:txBody>
          <a:bodyPr/>
          <a:lstStyle/>
          <a:p>
            <a:r>
              <a:rPr lang="en-US"/>
              <a:t>Sample Footer Text</a:t>
            </a:r>
            <a:endParaRPr lang="en-US" dirty="0"/>
          </a:p>
        </p:txBody>
      </p:sp>
      <p:sp>
        <p:nvSpPr>
          <p:cNvPr id="7" name="Slide Number Placeholder 6"/>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3557438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t-EE"/>
              <a:t>Klõpsake juhteksemplari pealkirja laadi redigeerimiseks</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Klõpsake juhteksemplari tekstilaadide redigeerimiseks</a:t>
            </a:r>
          </a:p>
        </p:txBody>
      </p:sp>
      <p:sp>
        <p:nvSpPr>
          <p:cNvPr id="12" name="Content Placeholder 3"/>
          <p:cNvSpPr>
            <a:spLocks noGrp="1"/>
          </p:cNvSpPr>
          <p:nvPr>
            <p:ph sz="quarter" idx="13"/>
          </p:nvPr>
        </p:nvSpPr>
        <p:spPr>
          <a:xfrm>
            <a:off x="913774" y="3051012"/>
            <a:ext cx="5106027" cy="2740187"/>
          </a:xfrm>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Klõpsake juhteksemplari tekstilaadide redigeerimiseks</a:t>
            </a:r>
          </a:p>
        </p:txBody>
      </p:sp>
      <p:sp>
        <p:nvSpPr>
          <p:cNvPr id="13" name="Content Placeholder 5"/>
          <p:cNvSpPr>
            <a:spLocks noGrp="1"/>
          </p:cNvSpPr>
          <p:nvPr>
            <p:ph sz="quarter" idx="14"/>
          </p:nvPr>
        </p:nvSpPr>
        <p:spPr>
          <a:xfrm>
            <a:off x="6172200" y="3051012"/>
            <a:ext cx="5105401" cy="2740187"/>
          </a:xfrm>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7" name="Date Placeholder 6"/>
          <p:cNvSpPr>
            <a:spLocks noGrp="1"/>
          </p:cNvSpPr>
          <p:nvPr>
            <p:ph type="dt" sz="half" idx="10"/>
          </p:nvPr>
        </p:nvSpPr>
        <p:spPr/>
        <p:txBody>
          <a:bodyPr/>
          <a:lstStyle/>
          <a:p>
            <a:r>
              <a:rPr lang="et-EE"/>
              <a:t>17.11.2023</a:t>
            </a:r>
            <a:endParaRPr lang="en-US" dirty="0"/>
          </a:p>
        </p:txBody>
      </p:sp>
      <p:sp>
        <p:nvSpPr>
          <p:cNvPr id="8" name="Footer Placeholder 7"/>
          <p:cNvSpPr>
            <a:spLocks noGrp="1"/>
          </p:cNvSpPr>
          <p:nvPr>
            <p:ph type="ftr" sz="quarter" idx="11"/>
          </p:nvPr>
        </p:nvSpPr>
        <p:spPr/>
        <p:txBody>
          <a:bodyPr/>
          <a:lstStyle/>
          <a:p>
            <a:r>
              <a:rPr lang="en-US"/>
              <a:t>Sample Footer Text</a:t>
            </a:r>
            <a:endParaRPr lang="en-US" dirty="0"/>
          </a:p>
        </p:txBody>
      </p:sp>
      <p:sp>
        <p:nvSpPr>
          <p:cNvPr id="9" name="Slide Number Placeholder 8"/>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1233553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t-EE"/>
              <a:t>Klõpsake juhteksemplari pealkirja laadi redigeerimiseks</a:t>
            </a:r>
            <a:endParaRPr lang="en-US" dirty="0"/>
          </a:p>
        </p:txBody>
      </p:sp>
      <p:sp>
        <p:nvSpPr>
          <p:cNvPr id="3" name="Date Placeholder 2"/>
          <p:cNvSpPr>
            <a:spLocks noGrp="1"/>
          </p:cNvSpPr>
          <p:nvPr>
            <p:ph type="dt" sz="half" idx="10"/>
          </p:nvPr>
        </p:nvSpPr>
        <p:spPr/>
        <p:txBody>
          <a:bodyPr/>
          <a:lstStyle/>
          <a:p>
            <a:r>
              <a:rPr lang="et-EE"/>
              <a:t>17.11.2023</a:t>
            </a:r>
            <a:endParaRPr lang="en-US" dirty="0"/>
          </a:p>
        </p:txBody>
      </p:sp>
      <p:sp>
        <p:nvSpPr>
          <p:cNvPr id="4" name="Footer Placeholder 3"/>
          <p:cNvSpPr>
            <a:spLocks noGrp="1"/>
          </p:cNvSpPr>
          <p:nvPr>
            <p:ph type="ftr" sz="quarter" idx="11"/>
          </p:nvPr>
        </p:nvSpPr>
        <p:spPr/>
        <p:txBody>
          <a:bodyPr/>
          <a:lstStyle/>
          <a:p>
            <a:r>
              <a:rPr lang="en-US"/>
              <a:t>Sample Footer Text</a:t>
            </a:r>
            <a:endParaRPr lang="en-US" dirty="0"/>
          </a:p>
        </p:txBody>
      </p:sp>
      <p:sp>
        <p:nvSpPr>
          <p:cNvPr id="5" name="Slide Number Placeholder 4"/>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1798309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r>
              <a:rPr lang="et-EE"/>
              <a:t>17.11.2023</a:t>
            </a:r>
            <a:endParaRPr lang="en-US" dirty="0"/>
          </a:p>
        </p:txBody>
      </p:sp>
      <p:sp>
        <p:nvSpPr>
          <p:cNvPr id="3" name="Footer Placeholder 2"/>
          <p:cNvSpPr>
            <a:spLocks noGrp="1"/>
          </p:cNvSpPr>
          <p:nvPr>
            <p:ph type="ftr" sz="quarter" idx="11"/>
          </p:nvPr>
        </p:nvSpPr>
        <p:spPr/>
        <p:txBody>
          <a:bodyPr/>
          <a:lstStyle/>
          <a:p>
            <a:r>
              <a:rPr lang="en-US"/>
              <a:t>Sample Footer Text</a:t>
            </a:r>
            <a:endParaRPr lang="en-US" dirty="0"/>
          </a:p>
        </p:txBody>
      </p:sp>
      <p:sp>
        <p:nvSpPr>
          <p:cNvPr id="4" name="Slide Number Placeholder 3"/>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175661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t-EE"/>
              <a:t>Klõpsake juhteksemplari pealkirja laadi redigeerimiseks</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Klõpsake juhteksemplari tekstilaadide redigeerimiseks</a:t>
            </a:r>
          </a:p>
        </p:txBody>
      </p:sp>
      <p:sp>
        <p:nvSpPr>
          <p:cNvPr id="5" name="Date Placeholder 4"/>
          <p:cNvSpPr>
            <a:spLocks noGrp="1"/>
          </p:cNvSpPr>
          <p:nvPr>
            <p:ph type="dt" sz="half" idx="10"/>
          </p:nvPr>
        </p:nvSpPr>
        <p:spPr/>
        <p:txBody>
          <a:bodyPr/>
          <a:lstStyle/>
          <a:p>
            <a:r>
              <a:rPr lang="et-EE"/>
              <a:t>17.11.2023</a:t>
            </a:r>
            <a:endParaRPr lang="en-US" dirty="0"/>
          </a:p>
        </p:txBody>
      </p:sp>
      <p:sp>
        <p:nvSpPr>
          <p:cNvPr id="6" name="Footer Placeholder 5"/>
          <p:cNvSpPr>
            <a:spLocks noGrp="1"/>
          </p:cNvSpPr>
          <p:nvPr>
            <p:ph type="ftr" sz="quarter" idx="11"/>
          </p:nvPr>
        </p:nvSpPr>
        <p:spPr/>
        <p:txBody>
          <a:bodyPr/>
          <a:lstStyle/>
          <a:p>
            <a:r>
              <a:rPr lang="en-US"/>
              <a:t>Sample Footer Text</a:t>
            </a:r>
            <a:endParaRPr lang="en-US" dirty="0"/>
          </a:p>
        </p:txBody>
      </p:sp>
      <p:sp>
        <p:nvSpPr>
          <p:cNvPr id="7" name="Slide Number Placeholder 6"/>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630236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t-EE"/>
              <a:t>Klõpsake juhteksemplari pealkirja laadi redigeerimiseks</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t-EE"/>
              <a:t>Pildi lisamiseks klõpsake ikooni</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Klõpsake juhteksemplari tekstilaadide redigeerimiseks</a:t>
            </a:r>
          </a:p>
        </p:txBody>
      </p:sp>
      <p:sp>
        <p:nvSpPr>
          <p:cNvPr id="5" name="Date Placeholder 4"/>
          <p:cNvSpPr>
            <a:spLocks noGrp="1"/>
          </p:cNvSpPr>
          <p:nvPr>
            <p:ph type="dt" sz="half" idx="10"/>
          </p:nvPr>
        </p:nvSpPr>
        <p:spPr/>
        <p:txBody>
          <a:bodyPr/>
          <a:lstStyle/>
          <a:p>
            <a:r>
              <a:rPr lang="et-EE"/>
              <a:t>17.11.2023</a:t>
            </a:r>
            <a:endParaRPr lang="en-US" dirty="0"/>
          </a:p>
        </p:txBody>
      </p:sp>
      <p:sp>
        <p:nvSpPr>
          <p:cNvPr id="6" name="Footer Placeholder 5"/>
          <p:cNvSpPr>
            <a:spLocks noGrp="1"/>
          </p:cNvSpPr>
          <p:nvPr>
            <p:ph type="ftr" sz="quarter" idx="11"/>
          </p:nvPr>
        </p:nvSpPr>
        <p:spPr/>
        <p:txBody>
          <a:bodyPr/>
          <a:lstStyle/>
          <a:p>
            <a:r>
              <a:rPr lang="en-US"/>
              <a:t>Sample Footer Text</a:t>
            </a:r>
            <a:endParaRPr lang="en-US" dirty="0"/>
          </a:p>
        </p:txBody>
      </p:sp>
      <p:sp>
        <p:nvSpPr>
          <p:cNvPr id="7" name="Slide Number Placeholder 6"/>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2867305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t-EE"/>
              <a:t>Klõpsake juhteksemplari pealkirja laadi redigeerimiseks</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r>
              <a:rPr lang="et-EE"/>
              <a:t>17.11.2023</a:t>
            </a:r>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r>
              <a:rPr lang="en-US"/>
              <a:t>Sample Footer Text</a:t>
            </a:r>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7BE69E03-4804-4553-A1EC-F089884EF50F}" type="slidenum">
              <a:rPr lang="en-US" smtClean="0"/>
              <a:t>‹#›</a:t>
            </a:fld>
            <a:endParaRPr lang="en-US"/>
          </a:p>
        </p:txBody>
      </p:sp>
    </p:spTree>
    <p:extLst>
      <p:ext uri="{BB962C8B-B14F-4D97-AF65-F5344CB8AC3E}">
        <p14:creationId xmlns:p14="http://schemas.microsoft.com/office/powerpoint/2010/main" val="1955071411"/>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 id="2147483773" r:id="rId17"/>
    <p:sldLayoutId id="2147483774" r:id="rId18"/>
  </p:sldLayoutIdLst>
  <p:hf hdr="0" ftr="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hyperlink" Target="#_msoanchor_1"/><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hyperlink" Target="#_msoanchor_1"/><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DE73B7B6-F5C6-3517-A41A-663D21DE16D7}"/>
              </a:ext>
            </a:extLst>
          </p:cNvPr>
          <p:cNvSpPr>
            <a:spLocks noGrp="1"/>
          </p:cNvSpPr>
          <p:nvPr>
            <p:ph type="ctrTitle"/>
          </p:nvPr>
        </p:nvSpPr>
        <p:spPr>
          <a:xfrm>
            <a:off x="5989319" y="576263"/>
            <a:ext cx="5054196" cy="2967606"/>
          </a:xfrm>
        </p:spPr>
        <p:txBody>
          <a:bodyPr anchor="b">
            <a:normAutofit/>
          </a:bodyPr>
          <a:lstStyle/>
          <a:p>
            <a:pPr algn="l"/>
            <a:r>
              <a:rPr lang="et-EE" sz="4000" dirty="0"/>
              <a:t>2023 pindala ja loomatoetuste taotlemine konsulendi pilgu läbi</a:t>
            </a:r>
          </a:p>
        </p:txBody>
      </p:sp>
      <p:sp>
        <p:nvSpPr>
          <p:cNvPr id="3" name="Alapealkiri 2">
            <a:extLst>
              <a:ext uri="{FF2B5EF4-FFF2-40B4-BE49-F238E27FC236}">
                <a16:creationId xmlns:a16="http://schemas.microsoft.com/office/drawing/2014/main" id="{CBCCE6EE-0E45-FDF6-F633-43EB98377EA7}"/>
              </a:ext>
            </a:extLst>
          </p:cNvPr>
          <p:cNvSpPr>
            <a:spLocks noGrp="1"/>
          </p:cNvSpPr>
          <p:nvPr>
            <p:ph type="subTitle" idx="1"/>
          </p:nvPr>
        </p:nvSpPr>
        <p:spPr>
          <a:xfrm>
            <a:off x="5989319" y="3764975"/>
            <a:ext cx="5054196" cy="2192683"/>
          </a:xfrm>
        </p:spPr>
        <p:txBody>
          <a:bodyPr>
            <a:normAutofit/>
          </a:bodyPr>
          <a:lstStyle/>
          <a:p>
            <a:pPr algn="l"/>
            <a:r>
              <a:rPr lang="et-EE" sz="2200" dirty="0"/>
              <a:t>Olavy Sülla </a:t>
            </a:r>
          </a:p>
          <a:p>
            <a:pPr algn="l"/>
            <a:r>
              <a:rPr lang="et-EE" sz="2200" dirty="0"/>
              <a:t>56605964</a:t>
            </a:r>
          </a:p>
          <a:p>
            <a:pPr algn="l"/>
            <a:r>
              <a:rPr lang="et-EE" sz="2200" dirty="0"/>
              <a:t>olavy@nouanne.ee</a:t>
            </a:r>
          </a:p>
        </p:txBody>
      </p:sp>
      <p:pic>
        <p:nvPicPr>
          <p:cNvPr id="4" name="Picture 3" descr="Cloudy oil paint art">
            <a:extLst>
              <a:ext uri="{FF2B5EF4-FFF2-40B4-BE49-F238E27FC236}">
                <a16:creationId xmlns:a16="http://schemas.microsoft.com/office/drawing/2014/main" id="{2169315F-2620-C6C2-DE9D-C79D3EAA292C}"/>
              </a:ext>
            </a:extLst>
          </p:cNvPr>
          <p:cNvPicPr>
            <a:picLocks noChangeAspect="1"/>
          </p:cNvPicPr>
          <p:nvPr/>
        </p:nvPicPr>
        <p:blipFill rotWithShape="1">
          <a:blip r:embed="rId2"/>
          <a:srcRect r="46599" b="-1"/>
          <a:stretch/>
        </p:blipFill>
        <p:spPr>
          <a:xfrm>
            <a:off x="-6472" y="10"/>
            <a:ext cx="5486394" cy="6857982"/>
          </a:xfrm>
          <a:prstGeom prst="rect">
            <a:avLst/>
          </a:prstGeom>
        </p:spPr>
      </p:pic>
      <p:sp>
        <p:nvSpPr>
          <p:cNvPr id="5" name="Kuupäeva kohatäide 4">
            <a:extLst>
              <a:ext uri="{FF2B5EF4-FFF2-40B4-BE49-F238E27FC236}">
                <a16:creationId xmlns:a16="http://schemas.microsoft.com/office/drawing/2014/main" id="{0A1FBCBE-96B7-C09F-5F62-ADCBDC690501}"/>
              </a:ext>
            </a:extLst>
          </p:cNvPr>
          <p:cNvSpPr>
            <a:spLocks noGrp="1"/>
          </p:cNvSpPr>
          <p:nvPr>
            <p:ph type="dt" sz="half" idx="10"/>
          </p:nvPr>
        </p:nvSpPr>
        <p:spPr/>
        <p:txBody>
          <a:bodyPr/>
          <a:lstStyle/>
          <a:p>
            <a:r>
              <a:rPr lang="et-EE"/>
              <a:t>17.11.2023</a:t>
            </a:r>
            <a:endParaRPr lang="en-US" dirty="0"/>
          </a:p>
        </p:txBody>
      </p:sp>
      <p:sp>
        <p:nvSpPr>
          <p:cNvPr id="6" name="Slaidinumbri kohatäide 5">
            <a:extLst>
              <a:ext uri="{FF2B5EF4-FFF2-40B4-BE49-F238E27FC236}">
                <a16:creationId xmlns:a16="http://schemas.microsoft.com/office/drawing/2014/main" id="{613896EA-93D4-15D7-8C6B-6B3CE5FEFF3C}"/>
              </a:ext>
            </a:extLst>
          </p:cNvPr>
          <p:cNvSpPr>
            <a:spLocks noGrp="1"/>
          </p:cNvSpPr>
          <p:nvPr>
            <p:ph type="sldNum" sz="quarter" idx="12"/>
          </p:nvPr>
        </p:nvSpPr>
        <p:spPr/>
        <p:txBody>
          <a:bodyPr/>
          <a:lstStyle/>
          <a:p>
            <a:fld id="{7BE69E03-4804-4553-A1EC-F089884EF50F}" type="slidenum">
              <a:rPr lang="en-US" smtClean="0"/>
              <a:t>1</a:t>
            </a:fld>
            <a:endParaRPr lang="en-US"/>
          </a:p>
        </p:txBody>
      </p:sp>
    </p:spTree>
    <p:extLst>
      <p:ext uri="{BB962C8B-B14F-4D97-AF65-F5344CB8AC3E}">
        <p14:creationId xmlns:p14="http://schemas.microsoft.com/office/powerpoint/2010/main" val="21504187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F40FF2C9-C6D9-0A02-7A26-48EB7D1A200E}"/>
              </a:ext>
            </a:extLst>
          </p:cNvPr>
          <p:cNvSpPr>
            <a:spLocks noGrp="1"/>
          </p:cNvSpPr>
          <p:nvPr>
            <p:ph type="title"/>
          </p:nvPr>
        </p:nvSpPr>
        <p:spPr>
          <a:xfrm>
            <a:off x="913775" y="618518"/>
            <a:ext cx="10364451" cy="605983"/>
          </a:xfrm>
        </p:spPr>
        <p:txBody>
          <a:bodyPr>
            <a:normAutofit/>
          </a:bodyPr>
          <a:lstStyle/>
          <a:p>
            <a:r>
              <a:rPr lang="et-EE" dirty="0"/>
              <a:t>Suvised suhtlemised klientide ja  </a:t>
            </a:r>
            <a:r>
              <a:rPr lang="et-EE" dirty="0" err="1"/>
              <a:t>PRIAga</a:t>
            </a:r>
            <a:endParaRPr lang="et-EE" dirty="0"/>
          </a:p>
        </p:txBody>
      </p:sp>
      <p:sp>
        <p:nvSpPr>
          <p:cNvPr id="3" name="Sisu kohatäide 2">
            <a:extLst>
              <a:ext uri="{FF2B5EF4-FFF2-40B4-BE49-F238E27FC236}">
                <a16:creationId xmlns:a16="http://schemas.microsoft.com/office/drawing/2014/main" id="{622478DF-9D46-C901-F7E1-0732D7C05BFB}"/>
              </a:ext>
            </a:extLst>
          </p:cNvPr>
          <p:cNvSpPr>
            <a:spLocks noGrp="1"/>
          </p:cNvSpPr>
          <p:nvPr>
            <p:ph idx="1"/>
          </p:nvPr>
        </p:nvSpPr>
        <p:spPr>
          <a:xfrm>
            <a:off x="913775" y="1224501"/>
            <a:ext cx="10364452" cy="4566699"/>
          </a:xfrm>
        </p:spPr>
        <p:txBody>
          <a:bodyPr>
            <a:normAutofit fontScale="92500" lnSpcReduction="10000"/>
          </a:bodyPr>
          <a:lstStyle/>
          <a:p>
            <a:r>
              <a:rPr lang="et-EE" dirty="0"/>
              <a:t>Üle taotlemine – taotluses olev pind kattub teise taotlusega</a:t>
            </a:r>
          </a:p>
          <a:p>
            <a:r>
              <a:rPr lang="et-EE" dirty="0"/>
              <a:t>Aktiivne tootja ja noore põllumajandustootja tõendamine</a:t>
            </a:r>
          </a:p>
          <a:p>
            <a:r>
              <a:rPr lang="et-EE" dirty="0"/>
              <a:t>Fotoseansid – PRIA fotode tegemise ülesanded</a:t>
            </a:r>
          </a:p>
          <a:p>
            <a:r>
              <a:rPr lang="et-EE" dirty="0"/>
              <a:t>Nõuete kuupäevadest kinni pidamine</a:t>
            </a:r>
          </a:p>
          <a:p>
            <a:r>
              <a:rPr lang="et-EE" dirty="0"/>
              <a:t>Suve teisel poolel 15 juuni kultuuri tõendamine</a:t>
            </a:r>
          </a:p>
          <a:p>
            <a:r>
              <a:rPr lang="et-EE" dirty="0"/>
              <a:t>5 juuli ja 20 augustu kuupäevade küsimused</a:t>
            </a:r>
          </a:p>
          <a:p>
            <a:r>
              <a:rPr lang="et-EE" dirty="0"/>
              <a:t>Seoses kuivaga heina ja silo tegemise lubatavuse küsimused</a:t>
            </a:r>
          </a:p>
          <a:p>
            <a:r>
              <a:rPr lang="et-EE" dirty="0"/>
              <a:t>Põlluraamat</a:t>
            </a:r>
          </a:p>
          <a:p>
            <a:r>
              <a:rPr lang="et-EE" dirty="0"/>
              <a:t>Mesilaste korjeala toetuse kontrollidest tulenevad küsimused</a:t>
            </a:r>
          </a:p>
          <a:p>
            <a:r>
              <a:rPr lang="et-EE" dirty="0"/>
              <a:t> ettevõtte üleandmise vormistamised</a:t>
            </a:r>
          </a:p>
        </p:txBody>
      </p:sp>
      <p:sp>
        <p:nvSpPr>
          <p:cNvPr id="4" name="Kuupäeva kohatäide 3">
            <a:extLst>
              <a:ext uri="{FF2B5EF4-FFF2-40B4-BE49-F238E27FC236}">
                <a16:creationId xmlns:a16="http://schemas.microsoft.com/office/drawing/2014/main" id="{C7EA11EC-9752-9B2F-986E-A1ED31C1C49B}"/>
              </a:ext>
            </a:extLst>
          </p:cNvPr>
          <p:cNvSpPr>
            <a:spLocks noGrp="1"/>
          </p:cNvSpPr>
          <p:nvPr>
            <p:ph type="dt" sz="half" idx="10"/>
          </p:nvPr>
        </p:nvSpPr>
        <p:spPr/>
        <p:txBody>
          <a:bodyPr/>
          <a:lstStyle/>
          <a:p>
            <a:r>
              <a:rPr lang="et-EE"/>
              <a:t>17.11.2023</a:t>
            </a:r>
            <a:endParaRPr lang="en-US" dirty="0"/>
          </a:p>
        </p:txBody>
      </p:sp>
      <p:sp>
        <p:nvSpPr>
          <p:cNvPr id="6" name="Slaidinumbri kohatäide 5">
            <a:extLst>
              <a:ext uri="{FF2B5EF4-FFF2-40B4-BE49-F238E27FC236}">
                <a16:creationId xmlns:a16="http://schemas.microsoft.com/office/drawing/2014/main" id="{0200E1A6-CDBA-F41C-4043-6CE97B33CB09}"/>
              </a:ext>
            </a:extLst>
          </p:cNvPr>
          <p:cNvSpPr>
            <a:spLocks noGrp="1"/>
          </p:cNvSpPr>
          <p:nvPr>
            <p:ph type="sldNum" sz="quarter" idx="12"/>
          </p:nvPr>
        </p:nvSpPr>
        <p:spPr/>
        <p:txBody>
          <a:bodyPr/>
          <a:lstStyle/>
          <a:p>
            <a:fld id="{7BE69E03-4804-4553-A1EC-F089884EF50F}" type="slidenum">
              <a:rPr lang="en-US" smtClean="0"/>
              <a:t>10</a:t>
            </a:fld>
            <a:endParaRPr lang="en-US"/>
          </a:p>
        </p:txBody>
      </p:sp>
    </p:spTree>
    <p:extLst>
      <p:ext uri="{BB962C8B-B14F-4D97-AF65-F5344CB8AC3E}">
        <p14:creationId xmlns:p14="http://schemas.microsoft.com/office/powerpoint/2010/main" val="27801024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4FEC7524-C916-E383-9032-BAB94FDA22C7}"/>
              </a:ext>
            </a:extLst>
          </p:cNvPr>
          <p:cNvSpPr>
            <a:spLocks noGrp="1"/>
          </p:cNvSpPr>
          <p:nvPr>
            <p:ph type="title"/>
          </p:nvPr>
        </p:nvSpPr>
        <p:spPr>
          <a:xfrm>
            <a:off x="913775" y="618518"/>
            <a:ext cx="10364451" cy="582130"/>
          </a:xfrm>
        </p:spPr>
        <p:txBody>
          <a:bodyPr>
            <a:normAutofit fontScale="90000"/>
          </a:bodyPr>
          <a:lstStyle/>
          <a:p>
            <a:r>
              <a:rPr lang="et-EE" dirty="0"/>
              <a:t>Sügisesed suhtlemised klientide ja </a:t>
            </a:r>
            <a:r>
              <a:rPr lang="et-EE" dirty="0" err="1"/>
              <a:t>PRIAga</a:t>
            </a:r>
            <a:endParaRPr lang="et-EE" dirty="0"/>
          </a:p>
        </p:txBody>
      </p:sp>
      <p:sp>
        <p:nvSpPr>
          <p:cNvPr id="3" name="Sisu kohatäide 2">
            <a:extLst>
              <a:ext uri="{FF2B5EF4-FFF2-40B4-BE49-F238E27FC236}">
                <a16:creationId xmlns:a16="http://schemas.microsoft.com/office/drawing/2014/main" id="{C064ECC1-B00E-BAF6-5EF9-6AD968FA0626}"/>
              </a:ext>
            </a:extLst>
          </p:cNvPr>
          <p:cNvSpPr>
            <a:spLocks noGrp="1"/>
          </p:cNvSpPr>
          <p:nvPr>
            <p:ph idx="1"/>
          </p:nvPr>
        </p:nvSpPr>
        <p:spPr>
          <a:xfrm>
            <a:off x="913775" y="1323191"/>
            <a:ext cx="10364452" cy="4468009"/>
          </a:xfrm>
        </p:spPr>
        <p:txBody>
          <a:bodyPr>
            <a:normAutofit/>
          </a:bodyPr>
          <a:lstStyle/>
          <a:p>
            <a:r>
              <a:rPr lang="et-EE" dirty="0"/>
              <a:t>Kultuuride kindlaks tegemine – satelliidi piltidelt ei ole aru saada kultuur.</a:t>
            </a:r>
          </a:p>
          <a:p>
            <a:r>
              <a:rPr lang="et-EE" dirty="0"/>
              <a:t>Põlluraamat , taimekaitsevahendid</a:t>
            </a:r>
          </a:p>
          <a:p>
            <a:r>
              <a:rPr lang="et-EE" dirty="0"/>
              <a:t>Tingimuslikkuse 4% ja </a:t>
            </a:r>
            <a:r>
              <a:rPr lang="et-EE" dirty="0" err="1"/>
              <a:t>ökoala</a:t>
            </a:r>
            <a:r>
              <a:rPr lang="et-EE" dirty="0"/>
              <a:t> 6% parandamised</a:t>
            </a:r>
          </a:p>
          <a:p>
            <a:r>
              <a:rPr lang="et-EE" dirty="0"/>
              <a:t>Koolitusnõude täitmine</a:t>
            </a:r>
          </a:p>
          <a:p>
            <a:r>
              <a:rPr lang="et-EE" dirty="0"/>
              <a:t>Mullaproovid ( KSM , turvas, põhjavesi)</a:t>
            </a:r>
          </a:p>
          <a:p>
            <a:r>
              <a:rPr lang="et-EE" dirty="0"/>
              <a:t>Põllumaade hooldamine / mittehooldamine – Põllumajandusmaa on toetusõiguslik , kui seal tegeletakse vähemalt igal teisel aastal asjakohaste tegevustega, mis välistavad ebasoovitava taimestiku ulatusliku levikut.</a:t>
            </a:r>
          </a:p>
        </p:txBody>
      </p:sp>
      <p:sp>
        <p:nvSpPr>
          <p:cNvPr id="4" name="Kuupäeva kohatäide 3">
            <a:extLst>
              <a:ext uri="{FF2B5EF4-FFF2-40B4-BE49-F238E27FC236}">
                <a16:creationId xmlns:a16="http://schemas.microsoft.com/office/drawing/2014/main" id="{C2E14207-5916-168A-4A9C-4FD2E2BE1656}"/>
              </a:ext>
            </a:extLst>
          </p:cNvPr>
          <p:cNvSpPr>
            <a:spLocks noGrp="1"/>
          </p:cNvSpPr>
          <p:nvPr>
            <p:ph type="dt" sz="half" idx="10"/>
          </p:nvPr>
        </p:nvSpPr>
        <p:spPr/>
        <p:txBody>
          <a:bodyPr/>
          <a:lstStyle/>
          <a:p>
            <a:r>
              <a:rPr lang="et-EE"/>
              <a:t>17.11.2023</a:t>
            </a:r>
            <a:endParaRPr lang="en-US" dirty="0"/>
          </a:p>
        </p:txBody>
      </p:sp>
      <p:sp>
        <p:nvSpPr>
          <p:cNvPr id="6" name="Slaidinumbri kohatäide 5">
            <a:extLst>
              <a:ext uri="{FF2B5EF4-FFF2-40B4-BE49-F238E27FC236}">
                <a16:creationId xmlns:a16="http://schemas.microsoft.com/office/drawing/2014/main" id="{83CBAE72-4775-B11B-B482-EE5EE2A7ACBD}"/>
              </a:ext>
            </a:extLst>
          </p:cNvPr>
          <p:cNvSpPr>
            <a:spLocks noGrp="1"/>
          </p:cNvSpPr>
          <p:nvPr>
            <p:ph type="sldNum" sz="quarter" idx="12"/>
          </p:nvPr>
        </p:nvSpPr>
        <p:spPr/>
        <p:txBody>
          <a:bodyPr/>
          <a:lstStyle/>
          <a:p>
            <a:fld id="{7BE69E03-4804-4553-A1EC-F089884EF50F}" type="slidenum">
              <a:rPr lang="en-US" smtClean="0"/>
              <a:t>11</a:t>
            </a:fld>
            <a:endParaRPr lang="en-US"/>
          </a:p>
        </p:txBody>
      </p:sp>
    </p:spTree>
    <p:extLst>
      <p:ext uri="{BB962C8B-B14F-4D97-AF65-F5344CB8AC3E}">
        <p14:creationId xmlns:p14="http://schemas.microsoft.com/office/powerpoint/2010/main" val="1340934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3012" y="97615"/>
            <a:ext cx="7939003" cy="736262"/>
          </a:xfrm>
        </p:spPr>
        <p:txBody>
          <a:bodyPr>
            <a:noAutofit/>
          </a:bodyPr>
          <a:lstStyle/>
          <a:p>
            <a:pPr algn="ctr"/>
            <a:r>
              <a:rPr lang="et-EE" dirty="0">
                <a:latin typeface="Aino Headline" panose="020B0303040504020204" pitchFamily="34" charset="0"/>
              </a:rPr>
              <a:t>Halduskaristused</a:t>
            </a:r>
          </a:p>
        </p:txBody>
      </p:sp>
      <p:graphicFrame>
        <p:nvGraphicFramePr>
          <p:cNvPr id="4" name="Content Placeholder 3"/>
          <p:cNvGraphicFramePr>
            <a:graphicFrameLocks noGrp="1"/>
          </p:cNvGraphicFramePr>
          <p:nvPr>
            <p:ph idx="1"/>
          </p:nvPr>
        </p:nvGraphicFramePr>
        <p:xfrm>
          <a:off x="1886089" y="1120808"/>
          <a:ext cx="8772847" cy="5545125"/>
        </p:xfrm>
        <a:graphic>
          <a:graphicData uri="http://schemas.openxmlformats.org/drawingml/2006/table">
            <a:tbl>
              <a:tblPr firstRow="1" firstCol="1" bandRow="1">
                <a:tableStyleId>{5C22544A-7EE6-4342-B048-85BDC9FD1C3A}</a:tableStyleId>
              </a:tblPr>
              <a:tblGrid>
                <a:gridCol w="1423980">
                  <a:extLst>
                    <a:ext uri="{9D8B030D-6E8A-4147-A177-3AD203B41FA5}">
                      <a16:colId xmlns:a16="http://schemas.microsoft.com/office/drawing/2014/main" val="1205467998"/>
                    </a:ext>
                  </a:extLst>
                </a:gridCol>
                <a:gridCol w="2168334">
                  <a:extLst>
                    <a:ext uri="{9D8B030D-6E8A-4147-A177-3AD203B41FA5}">
                      <a16:colId xmlns:a16="http://schemas.microsoft.com/office/drawing/2014/main" val="661773387"/>
                    </a:ext>
                  </a:extLst>
                </a:gridCol>
                <a:gridCol w="2645690">
                  <a:extLst>
                    <a:ext uri="{9D8B030D-6E8A-4147-A177-3AD203B41FA5}">
                      <a16:colId xmlns:a16="http://schemas.microsoft.com/office/drawing/2014/main" val="873677637"/>
                    </a:ext>
                  </a:extLst>
                </a:gridCol>
                <a:gridCol w="2534843">
                  <a:extLst>
                    <a:ext uri="{9D8B030D-6E8A-4147-A177-3AD203B41FA5}">
                      <a16:colId xmlns:a16="http://schemas.microsoft.com/office/drawing/2014/main" val="3322388990"/>
                    </a:ext>
                  </a:extLst>
                </a:gridCol>
              </a:tblGrid>
              <a:tr h="347904">
                <a:tc gridSpan="2">
                  <a:txBody>
                    <a:bodyPr/>
                    <a:lstStyle/>
                    <a:p>
                      <a:pPr algn="ctr">
                        <a:lnSpc>
                          <a:spcPct val="107000"/>
                        </a:lnSpc>
                        <a:spcAft>
                          <a:spcPts val="0"/>
                        </a:spcAft>
                      </a:pPr>
                      <a:r>
                        <a:rPr lang="et-EE" sz="1600" b="1" dirty="0">
                          <a:solidFill>
                            <a:schemeClr val="tx1"/>
                          </a:solidFill>
                          <a:effectLst/>
                        </a:rPr>
                        <a:t>Nõuetele</a:t>
                      </a:r>
                      <a:r>
                        <a:rPr lang="et-EE" sz="1600" b="1" baseline="0" dirty="0">
                          <a:solidFill>
                            <a:schemeClr val="tx1"/>
                          </a:solidFill>
                          <a:effectLst/>
                        </a:rPr>
                        <a:t> vastavus</a:t>
                      </a:r>
                      <a:endParaRPr lang="et-EE"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453" marR="43453"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et-EE"/>
                    </a:p>
                  </a:txBody>
                  <a:tcPr/>
                </a:tc>
                <a:tc gridSpan="2">
                  <a:txBody>
                    <a:bodyPr/>
                    <a:lstStyle/>
                    <a:p>
                      <a:pPr algn="ctr">
                        <a:lnSpc>
                          <a:spcPct val="107000"/>
                        </a:lnSpc>
                        <a:spcAft>
                          <a:spcPts val="0"/>
                        </a:spcAft>
                      </a:pPr>
                      <a:r>
                        <a:rPr lang="et-EE" sz="1600" b="1" dirty="0">
                          <a:solidFill>
                            <a:schemeClr val="tx1"/>
                          </a:solidFill>
                          <a:effectLst/>
                        </a:rPr>
                        <a:t>Tingimuslikkus (2021/2116 art 85; 2022/1172 art 9-11)</a:t>
                      </a:r>
                      <a:endParaRPr lang="et-EE"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453" marR="43453"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et-EE"/>
                    </a:p>
                  </a:txBody>
                  <a:tcPr/>
                </a:tc>
                <a:extLst>
                  <a:ext uri="{0D108BD9-81ED-4DB2-BD59-A6C34878D82A}">
                    <a16:rowId xmlns:a16="http://schemas.microsoft.com/office/drawing/2014/main" val="3224429861"/>
                  </a:ext>
                </a:extLst>
              </a:tr>
              <a:tr h="254312">
                <a:tc>
                  <a:txBody>
                    <a:bodyPr/>
                    <a:lstStyle/>
                    <a:p>
                      <a:pPr algn="ctr">
                        <a:lnSpc>
                          <a:spcPct val="107000"/>
                        </a:lnSpc>
                        <a:spcAft>
                          <a:spcPts val="0"/>
                        </a:spcAft>
                      </a:pPr>
                      <a:r>
                        <a:rPr lang="et-EE" sz="1600" b="1" dirty="0">
                          <a:solidFill>
                            <a:schemeClr val="tx1"/>
                          </a:solidFill>
                          <a:effectLst/>
                        </a:rPr>
                        <a:t>Rikkumine </a:t>
                      </a:r>
                      <a:endParaRPr lang="et-EE"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453" marR="43453"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lnSpc>
                          <a:spcPct val="107000"/>
                        </a:lnSpc>
                        <a:spcAft>
                          <a:spcPts val="0"/>
                        </a:spcAft>
                      </a:pPr>
                      <a:r>
                        <a:rPr lang="et-EE" sz="1600" b="1" dirty="0">
                          <a:effectLst/>
                        </a:rPr>
                        <a:t>Vähendus </a:t>
                      </a:r>
                      <a:endParaRPr lang="et-EE"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3453" marR="43453"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lnSpc>
                          <a:spcPct val="107000"/>
                        </a:lnSpc>
                        <a:spcAft>
                          <a:spcPts val="0"/>
                        </a:spcAft>
                      </a:pPr>
                      <a:r>
                        <a:rPr lang="et-EE" sz="1600" b="1" dirty="0">
                          <a:effectLst/>
                        </a:rPr>
                        <a:t>Rikkumine</a:t>
                      </a:r>
                      <a:endParaRPr lang="et-EE"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3453" marR="43453"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lnSpc>
                          <a:spcPct val="107000"/>
                        </a:lnSpc>
                        <a:spcAft>
                          <a:spcPts val="0"/>
                        </a:spcAft>
                      </a:pPr>
                      <a:r>
                        <a:rPr lang="et-EE" sz="1600" b="1" dirty="0">
                          <a:effectLst/>
                        </a:rPr>
                        <a:t>Vähendus</a:t>
                      </a:r>
                      <a:endParaRPr lang="et-EE"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3453" marR="43453"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97289536"/>
                  </a:ext>
                </a:extLst>
              </a:tr>
              <a:tr h="532015">
                <a:tc>
                  <a:txBody>
                    <a:bodyPr/>
                    <a:lstStyle/>
                    <a:p>
                      <a:pPr>
                        <a:lnSpc>
                          <a:spcPct val="107000"/>
                        </a:lnSpc>
                        <a:spcAft>
                          <a:spcPts val="0"/>
                        </a:spcAft>
                      </a:pPr>
                      <a:r>
                        <a:rPr lang="et-EE" sz="1400" b="0" dirty="0">
                          <a:solidFill>
                            <a:schemeClr val="tx1"/>
                          </a:solidFill>
                          <a:effectLst/>
                        </a:rPr>
                        <a:t>Varajase hoiatuse süsteem</a:t>
                      </a:r>
                      <a:endParaRPr lang="et-EE"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453" marR="43453"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nSpc>
                          <a:spcPct val="107000"/>
                        </a:lnSpc>
                        <a:spcAft>
                          <a:spcPts val="0"/>
                        </a:spcAft>
                      </a:pPr>
                      <a:r>
                        <a:rPr lang="et-EE" sz="1400" dirty="0">
                          <a:effectLst/>
                        </a:rPr>
                        <a:t>0% - kui ei paranda end, siis saab rikkumise</a:t>
                      </a:r>
                      <a:endParaRPr lang="et-E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453" marR="43453"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nSpc>
                          <a:spcPct val="107000"/>
                        </a:lnSpc>
                        <a:spcAft>
                          <a:spcPts val="0"/>
                        </a:spcAft>
                      </a:pPr>
                      <a:r>
                        <a:rPr lang="et-EE" sz="1400" dirty="0">
                          <a:effectLst/>
                        </a:rPr>
                        <a:t>Tähtsusetu</a:t>
                      </a:r>
                      <a:r>
                        <a:rPr lang="et-EE" sz="1400" baseline="0" dirty="0">
                          <a:effectLst/>
                        </a:rPr>
                        <a:t> tagajärjega</a:t>
                      </a:r>
                      <a:r>
                        <a:rPr lang="et-EE" sz="1400" dirty="0">
                          <a:effectLst/>
                        </a:rPr>
                        <a:t> mittetahtlik rikkumine</a:t>
                      </a:r>
                      <a:endParaRPr lang="et-E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453" marR="43453"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nSpc>
                          <a:spcPct val="107000"/>
                        </a:lnSpc>
                        <a:spcAft>
                          <a:spcPts val="0"/>
                        </a:spcAft>
                      </a:pPr>
                      <a:r>
                        <a:rPr lang="et-EE" sz="1400" dirty="0">
                          <a:effectLst/>
                        </a:rPr>
                        <a:t>0% - vaja teavitada ja parandusmeetmed</a:t>
                      </a:r>
                      <a:endParaRPr lang="et-E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453" marR="43453"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877904613"/>
                  </a:ext>
                </a:extLst>
              </a:tr>
              <a:tr h="961098">
                <a:tc>
                  <a:txBody>
                    <a:bodyPr/>
                    <a:lstStyle/>
                    <a:p>
                      <a:pPr>
                        <a:lnSpc>
                          <a:spcPct val="107000"/>
                        </a:lnSpc>
                        <a:spcAft>
                          <a:spcPts val="0"/>
                        </a:spcAft>
                      </a:pPr>
                      <a:r>
                        <a:rPr lang="et-EE" sz="1400" b="0" dirty="0">
                          <a:solidFill>
                            <a:schemeClr val="tx1"/>
                          </a:solidFill>
                          <a:effectLst/>
                        </a:rPr>
                        <a:t>Hooletusest tingitud rikkumine</a:t>
                      </a:r>
                      <a:endParaRPr lang="et-EE"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453" marR="43453"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nSpc>
                          <a:spcPct val="107000"/>
                        </a:lnSpc>
                        <a:spcAft>
                          <a:spcPts val="0"/>
                        </a:spcAft>
                      </a:pPr>
                      <a:r>
                        <a:rPr lang="et-EE" sz="1400" dirty="0">
                          <a:effectLst/>
                        </a:rPr>
                        <a:t>Reeglina 3%, kuid võib vähendada 1% või suurendada 5%</a:t>
                      </a:r>
                      <a:endParaRPr lang="et-E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453" marR="43453"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nSpc>
                          <a:spcPct val="107000"/>
                        </a:lnSpc>
                        <a:spcAft>
                          <a:spcPts val="0"/>
                        </a:spcAft>
                      </a:pPr>
                      <a:r>
                        <a:rPr lang="et-EE" sz="1400" dirty="0">
                          <a:effectLst/>
                        </a:rPr>
                        <a:t>Mittetahtlik rikkumine</a:t>
                      </a:r>
                      <a:endParaRPr lang="et-E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453" marR="43453"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nSpc>
                          <a:spcPct val="107000"/>
                        </a:lnSpc>
                        <a:spcAft>
                          <a:spcPts val="0"/>
                        </a:spcAft>
                      </a:pPr>
                      <a:r>
                        <a:rPr lang="et-EE" sz="1400" dirty="0">
                          <a:effectLst/>
                        </a:rPr>
                        <a:t>Üldjuhul </a:t>
                      </a:r>
                      <a:r>
                        <a:rPr lang="et-EE" sz="1400" b="1" dirty="0">
                          <a:effectLst/>
                        </a:rPr>
                        <a:t>3%</a:t>
                      </a:r>
                      <a:r>
                        <a:rPr lang="et-EE" sz="1400" dirty="0">
                          <a:effectLst/>
                        </a:rPr>
                        <a:t>, võib vähendada kuni</a:t>
                      </a:r>
                      <a:r>
                        <a:rPr lang="et-EE" sz="1400" baseline="0" dirty="0">
                          <a:effectLst/>
                        </a:rPr>
                        <a:t> </a:t>
                      </a:r>
                      <a:r>
                        <a:rPr lang="et-EE" sz="1400" b="1" baseline="0" dirty="0">
                          <a:effectLst/>
                        </a:rPr>
                        <a:t>1%</a:t>
                      </a:r>
                      <a:r>
                        <a:rPr lang="et-EE" sz="1400" baseline="0" dirty="0">
                          <a:effectLst/>
                        </a:rPr>
                        <a:t>-</a:t>
                      </a:r>
                      <a:r>
                        <a:rPr lang="et-EE" sz="1400" baseline="0" dirty="0" err="1">
                          <a:effectLst/>
                        </a:rPr>
                        <a:t>ni</a:t>
                      </a:r>
                      <a:endParaRPr lang="et-EE" sz="1400" dirty="0">
                        <a:effectLst/>
                      </a:endParaRPr>
                    </a:p>
                    <a:p>
                      <a:pPr>
                        <a:lnSpc>
                          <a:spcPct val="107000"/>
                        </a:lnSpc>
                        <a:spcAft>
                          <a:spcPts val="0"/>
                        </a:spcAft>
                      </a:pPr>
                      <a:endParaRPr lang="et-EE" sz="1400" dirty="0">
                        <a:effectLst/>
                      </a:endParaRPr>
                    </a:p>
                    <a:p>
                      <a:pPr>
                        <a:lnSpc>
                          <a:spcPct val="107000"/>
                        </a:lnSpc>
                        <a:spcAft>
                          <a:spcPts val="0"/>
                        </a:spcAft>
                      </a:pPr>
                      <a:r>
                        <a:rPr lang="et-EE" sz="700" dirty="0">
                          <a:effectLst/>
                        </a:rPr>
                        <a:t> </a:t>
                      </a:r>
                      <a:endParaRPr lang="et-EE"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3453" marR="43453"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745915231"/>
                  </a:ext>
                </a:extLst>
              </a:tr>
              <a:tr h="995554">
                <a:tc>
                  <a:txBody>
                    <a:bodyPr/>
                    <a:lstStyle/>
                    <a:p>
                      <a:pPr>
                        <a:lnSpc>
                          <a:spcPct val="107000"/>
                        </a:lnSpc>
                        <a:spcAft>
                          <a:spcPts val="0"/>
                        </a:spcAft>
                      </a:pPr>
                      <a:r>
                        <a:rPr lang="et-EE" sz="700" b="0" dirty="0">
                          <a:solidFill>
                            <a:schemeClr val="tx1"/>
                          </a:solidFill>
                          <a:effectLst/>
                        </a:rPr>
                        <a:t> </a:t>
                      </a:r>
                      <a:endParaRPr lang="et-EE" sz="7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453" marR="43453"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nSpc>
                          <a:spcPct val="107000"/>
                        </a:lnSpc>
                        <a:spcAft>
                          <a:spcPts val="0"/>
                        </a:spcAft>
                      </a:pPr>
                      <a:r>
                        <a:rPr lang="et-EE" sz="1400" dirty="0">
                          <a:effectLst/>
                        </a:rPr>
                        <a:t> </a:t>
                      </a:r>
                      <a:endParaRPr lang="et-E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453" marR="43453"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nSpc>
                          <a:spcPct val="107000"/>
                        </a:lnSpc>
                        <a:spcAft>
                          <a:spcPts val="0"/>
                        </a:spcAft>
                      </a:pPr>
                      <a:r>
                        <a:rPr lang="et-EE" sz="1400" dirty="0">
                          <a:solidFill>
                            <a:schemeClr val="tx1"/>
                          </a:solidFill>
                          <a:effectLst/>
                        </a:rPr>
                        <a:t>Tõsiste tagajärgedega mittetahtlik rikkumine/rahva- ja loomatervisega seotud nõuete rikkumine</a:t>
                      </a:r>
                      <a:endParaRPr lang="et-EE"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453" marR="43453"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nSpc>
                          <a:spcPct val="107000"/>
                        </a:lnSpc>
                        <a:spcAft>
                          <a:spcPts val="0"/>
                        </a:spcAft>
                      </a:pPr>
                      <a:r>
                        <a:rPr lang="et-EE" sz="1400" dirty="0">
                          <a:solidFill>
                            <a:schemeClr val="tx1"/>
                          </a:solidFill>
                          <a:effectLst/>
                        </a:rPr>
                        <a:t>&gt; 3% ja kuni </a:t>
                      </a:r>
                      <a:r>
                        <a:rPr lang="et-EE" sz="1400" b="1" dirty="0">
                          <a:solidFill>
                            <a:schemeClr val="tx1"/>
                          </a:solidFill>
                          <a:effectLst/>
                        </a:rPr>
                        <a:t>10%</a:t>
                      </a:r>
                      <a:r>
                        <a:rPr lang="et-EE" sz="1400" dirty="0">
                          <a:solidFill>
                            <a:schemeClr val="tx1"/>
                          </a:solidFill>
                          <a:effectLst/>
                        </a:rPr>
                        <a:t> </a:t>
                      </a:r>
                      <a:endParaRPr lang="et-EE"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453" marR="43453"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778190049"/>
                  </a:ext>
                </a:extLst>
              </a:tr>
              <a:tr h="542083">
                <a:tc>
                  <a:txBody>
                    <a:bodyPr/>
                    <a:lstStyle/>
                    <a:p>
                      <a:pPr>
                        <a:lnSpc>
                          <a:spcPct val="107000"/>
                        </a:lnSpc>
                        <a:spcAft>
                          <a:spcPts val="0"/>
                        </a:spcAft>
                      </a:pPr>
                      <a:r>
                        <a:rPr lang="et-EE" sz="1400" b="0" dirty="0">
                          <a:solidFill>
                            <a:schemeClr val="tx1"/>
                          </a:solidFill>
                          <a:effectLst/>
                        </a:rPr>
                        <a:t>Esmane korduv rikkumine</a:t>
                      </a:r>
                      <a:endParaRPr lang="et-EE"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453" marR="43453"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nSpc>
                          <a:spcPct val="107000"/>
                        </a:lnSpc>
                        <a:spcAft>
                          <a:spcPts val="0"/>
                        </a:spcAft>
                      </a:pPr>
                      <a:r>
                        <a:rPr lang="et-EE" sz="1400" dirty="0">
                          <a:effectLst/>
                        </a:rPr>
                        <a:t>Vähenduse % x 3-ga</a:t>
                      </a:r>
                      <a:endParaRPr lang="et-E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453" marR="43453"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nSpc>
                          <a:spcPct val="107000"/>
                        </a:lnSpc>
                        <a:spcAft>
                          <a:spcPts val="0"/>
                        </a:spcAft>
                      </a:pPr>
                      <a:r>
                        <a:rPr lang="et-EE" sz="1400" dirty="0">
                          <a:effectLst/>
                        </a:rPr>
                        <a:t>Püsiv või </a:t>
                      </a:r>
                      <a:r>
                        <a:rPr lang="et-EE" sz="1400" b="1" dirty="0">
                          <a:effectLst/>
                        </a:rPr>
                        <a:t>üks kord korduv</a:t>
                      </a:r>
                      <a:r>
                        <a:rPr lang="et-EE" sz="1400" dirty="0">
                          <a:effectLst/>
                        </a:rPr>
                        <a:t> mittetahtlik rikkumine 3a jooksul</a:t>
                      </a:r>
                      <a:endParaRPr lang="et-E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453" marR="43453"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nSpc>
                          <a:spcPct val="107000"/>
                        </a:lnSpc>
                        <a:spcAft>
                          <a:spcPts val="0"/>
                        </a:spcAft>
                      </a:pPr>
                      <a:r>
                        <a:rPr lang="et-EE" sz="1400" dirty="0">
                          <a:effectLst/>
                        </a:rPr>
                        <a:t>üldjuhul </a:t>
                      </a:r>
                      <a:r>
                        <a:rPr lang="et-EE" sz="1400" b="1" dirty="0">
                          <a:solidFill>
                            <a:schemeClr val="tx1"/>
                          </a:solidFill>
                          <a:effectLst/>
                        </a:rPr>
                        <a:t>10%</a:t>
                      </a:r>
                      <a:r>
                        <a:rPr lang="et-EE" sz="1400" dirty="0">
                          <a:effectLst/>
                        </a:rPr>
                        <a:t>, vajalik taotlejat teavitada</a:t>
                      </a:r>
                      <a:endParaRPr lang="et-E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453" marR="43453"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657351468"/>
                  </a:ext>
                </a:extLst>
              </a:tr>
              <a:tr h="1022163">
                <a:tc>
                  <a:txBody>
                    <a:bodyPr/>
                    <a:lstStyle/>
                    <a:p>
                      <a:pPr>
                        <a:lnSpc>
                          <a:spcPct val="107000"/>
                        </a:lnSpc>
                        <a:spcAft>
                          <a:spcPts val="0"/>
                        </a:spcAft>
                      </a:pPr>
                      <a:r>
                        <a:rPr lang="et-EE" sz="1400" b="0" dirty="0">
                          <a:solidFill>
                            <a:schemeClr val="tx1"/>
                          </a:solidFill>
                          <a:effectLst/>
                        </a:rPr>
                        <a:t>Korduvalt korduv rikkumine</a:t>
                      </a:r>
                      <a:endParaRPr lang="et-EE"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453" marR="43453"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nSpc>
                          <a:spcPct val="107000"/>
                        </a:lnSpc>
                        <a:spcAft>
                          <a:spcPts val="0"/>
                        </a:spcAft>
                      </a:pPr>
                      <a:r>
                        <a:rPr lang="et-EE" sz="1400" dirty="0">
                          <a:effectLst/>
                        </a:rPr>
                        <a:t>Eelmise korra vähenduse % x 3-ga.</a:t>
                      </a:r>
                    </a:p>
                    <a:p>
                      <a:pPr>
                        <a:lnSpc>
                          <a:spcPct val="107000"/>
                        </a:lnSpc>
                        <a:spcAft>
                          <a:spcPts val="0"/>
                        </a:spcAft>
                      </a:pPr>
                      <a:r>
                        <a:rPr lang="et-EE" sz="1400" dirty="0">
                          <a:effectLst/>
                        </a:rPr>
                        <a:t>Kui on 15%, siis järgmine kord on tahtlik</a:t>
                      </a:r>
                      <a:endParaRPr lang="et-E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453" marR="43453"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nSpc>
                          <a:spcPct val="107000"/>
                        </a:lnSpc>
                        <a:spcAft>
                          <a:spcPts val="0"/>
                        </a:spcAft>
                      </a:pPr>
                      <a:r>
                        <a:rPr lang="et-EE" sz="1400" dirty="0">
                          <a:effectLst/>
                        </a:rPr>
                        <a:t> </a:t>
                      </a:r>
                      <a:endParaRPr lang="et-E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453" marR="43453"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nSpc>
                          <a:spcPct val="107000"/>
                        </a:lnSpc>
                        <a:spcAft>
                          <a:spcPts val="0"/>
                        </a:spcAft>
                      </a:pPr>
                      <a:r>
                        <a:rPr lang="et-EE" sz="700" dirty="0">
                          <a:effectLst/>
                        </a:rPr>
                        <a:t> </a:t>
                      </a:r>
                      <a:endParaRPr lang="et-EE"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3453" marR="43453"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975197926"/>
                  </a:ext>
                </a:extLst>
              </a:tr>
              <a:tr h="889996">
                <a:tc>
                  <a:txBody>
                    <a:bodyPr/>
                    <a:lstStyle/>
                    <a:p>
                      <a:pPr>
                        <a:lnSpc>
                          <a:spcPct val="107000"/>
                        </a:lnSpc>
                        <a:spcAft>
                          <a:spcPts val="0"/>
                        </a:spcAft>
                      </a:pPr>
                      <a:r>
                        <a:rPr lang="et-EE" sz="1600" b="0" dirty="0">
                          <a:solidFill>
                            <a:schemeClr val="tx1"/>
                          </a:solidFill>
                          <a:effectLst/>
                        </a:rPr>
                        <a:t>Tahtlik rikkumine</a:t>
                      </a:r>
                      <a:endParaRPr lang="et-EE"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453" marR="43453"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nSpc>
                          <a:spcPct val="107000"/>
                        </a:lnSpc>
                        <a:spcAft>
                          <a:spcPts val="0"/>
                        </a:spcAft>
                      </a:pPr>
                      <a:r>
                        <a:rPr lang="et-EE" sz="1400" dirty="0">
                          <a:effectLst/>
                        </a:rPr>
                        <a:t>Üldjuhul 20%</a:t>
                      </a:r>
                    </a:p>
                    <a:p>
                      <a:pPr>
                        <a:lnSpc>
                          <a:spcPct val="107000"/>
                        </a:lnSpc>
                        <a:spcAft>
                          <a:spcPts val="0"/>
                        </a:spcAft>
                      </a:pPr>
                      <a:r>
                        <a:rPr lang="et-EE" sz="1400" dirty="0">
                          <a:effectLst/>
                        </a:rPr>
                        <a:t>Võib vähendada 15%-</a:t>
                      </a:r>
                      <a:r>
                        <a:rPr lang="et-EE" sz="1400" dirty="0" err="1">
                          <a:effectLst/>
                        </a:rPr>
                        <a:t>ni</a:t>
                      </a:r>
                      <a:r>
                        <a:rPr lang="et-EE" sz="1400" dirty="0">
                          <a:effectLst/>
                        </a:rPr>
                        <a:t> või suurendada kuni 100%</a:t>
                      </a:r>
                      <a:endParaRPr lang="et-E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453" marR="43453"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nSpc>
                          <a:spcPct val="107000"/>
                        </a:lnSpc>
                        <a:spcAft>
                          <a:spcPts val="0"/>
                        </a:spcAft>
                      </a:pPr>
                      <a:r>
                        <a:rPr lang="et-EE" sz="1400" dirty="0">
                          <a:effectLst/>
                        </a:rPr>
                        <a:t>Tahtlik rikkumine</a:t>
                      </a:r>
                    </a:p>
                    <a:p>
                      <a:pPr>
                        <a:lnSpc>
                          <a:spcPct val="107000"/>
                        </a:lnSpc>
                        <a:spcAft>
                          <a:spcPts val="0"/>
                        </a:spcAft>
                      </a:pPr>
                      <a:r>
                        <a:rPr lang="et-EE" sz="1400" dirty="0">
                          <a:effectLst/>
                        </a:rPr>
                        <a:t>Rikkumine, mis on </a:t>
                      </a:r>
                      <a:r>
                        <a:rPr lang="et-EE" sz="1400" b="1" dirty="0">
                          <a:effectLst/>
                        </a:rPr>
                        <a:t>mitmendat korda korduv</a:t>
                      </a:r>
                      <a:endParaRPr lang="et-EE"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3453" marR="43453"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nSpc>
                          <a:spcPct val="107000"/>
                        </a:lnSpc>
                        <a:spcAft>
                          <a:spcPts val="0"/>
                        </a:spcAft>
                      </a:pPr>
                      <a:r>
                        <a:rPr lang="et-EE" sz="1400" dirty="0">
                          <a:effectLst/>
                        </a:rPr>
                        <a:t>Vähemalt </a:t>
                      </a:r>
                      <a:r>
                        <a:rPr lang="et-EE" sz="1400" b="1" dirty="0">
                          <a:solidFill>
                            <a:schemeClr val="tx1"/>
                          </a:solidFill>
                          <a:effectLst/>
                        </a:rPr>
                        <a:t>15%</a:t>
                      </a:r>
                    </a:p>
                    <a:p>
                      <a:pPr>
                        <a:lnSpc>
                          <a:spcPct val="107000"/>
                        </a:lnSpc>
                        <a:spcAft>
                          <a:spcPts val="0"/>
                        </a:spcAft>
                      </a:pPr>
                      <a:r>
                        <a:rPr lang="et-EE" sz="1400" dirty="0">
                          <a:effectLst/>
                        </a:rPr>
                        <a:t>Võib suurendada kuni 100%</a:t>
                      </a:r>
                      <a:endParaRPr lang="et-E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453" marR="43453"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300180682"/>
                  </a:ext>
                </a:extLst>
              </a:tr>
            </a:tbl>
          </a:graphicData>
        </a:graphic>
      </p:graphicFrame>
      <p:sp>
        <p:nvSpPr>
          <p:cNvPr id="6" name="Rectangle 2"/>
          <p:cNvSpPr>
            <a:spLocks noChangeArrowheads="1"/>
          </p:cNvSpPr>
          <p:nvPr/>
        </p:nvSpPr>
        <p:spPr bwMode="auto">
          <a:xfrm>
            <a:off x="-3308095" y="992874"/>
            <a:ext cx="26934053" cy="255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58" tIns="45830" rIns="91658" bIns="45830" numCol="1" anchor="ctr" anchorCtr="0" compatLnSpc="1">
            <a:prstTxWarp prst="textNoShape">
              <a:avLst/>
            </a:prstTxWarp>
            <a:spAutoFit/>
          </a:bodyPr>
          <a:lstStyle/>
          <a:p>
            <a:pPr defTabSz="916593" eaLnBrk="0"/>
            <a:r>
              <a:rPr lang="et-EE" altLang="et-EE" sz="802">
                <a:latin typeface="Calibri" panose="020F0502020204030204" pitchFamily="34" charset="0"/>
                <a:ea typeface="Calibri" panose="020F0502020204030204" pitchFamily="34" charset="0"/>
                <a:cs typeface="Times New Roman" panose="02020603050405020304" pitchFamily="18" charset="0"/>
              </a:rPr>
              <a:t> </a:t>
            </a:r>
            <a:r>
              <a:rPr lang="et-EE" altLang="et-EE" sz="802">
                <a:latin typeface="Calibri" panose="020F0502020204030204" pitchFamily="34" charset="0"/>
                <a:ea typeface="Calibri" panose="020F0502020204030204" pitchFamily="34" charset="0"/>
                <a:cs typeface="Times New Roman" panose="02020603050405020304" pitchFamily="18" charset="0"/>
                <a:hlinkClick r:id="rId2"/>
              </a:rPr>
              <a:t>[ÜL1]</a:t>
            </a:r>
            <a:r>
              <a:rPr lang="et-EE" altLang="et-EE" sz="1003">
                <a:latin typeface="Calibri" panose="020F0502020204030204" pitchFamily="34" charset="0"/>
                <a:ea typeface="Calibri" panose="020F0502020204030204" pitchFamily="34" charset="0"/>
                <a:cs typeface="Times New Roman" panose="02020603050405020304" pitchFamily="18" charset="0"/>
              </a:rPr>
              <a:t>Võimalikud vahepealsed %-d?</a:t>
            </a:r>
            <a:endParaRPr lang="et-EE" altLang="et-EE" sz="1805">
              <a:latin typeface="Arial" panose="020B0604020202020204" pitchFamily="34" charset="0"/>
            </a:endParaRPr>
          </a:p>
        </p:txBody>
      </p:sp>
      <p:sp>
        <p:nvSpPr>
          <p:cNvPr id="3" name="Kuupäeva kohatäide 2">
            <a:extLst>
              <a:ext uri="{FF2B5EF4-FFF2-40B4-BE49-F238E27FC236}">
                <a16:creationId xmlns:a16="http://schemas.microsoft.com/office/drawing/2014/main" id="{F4B8B5C2-245B-D7C8-7B22-E2798D54E5E2}"/>
              </a:ext>
            </a:extLst>
          </p:cNvPr>
          <p:cNvSpPr>
            <a:spLocks noGrp="1"/>
          </p:cNvSpPr>
          <p:nvPr>
            <p:ph type="dt" sz="half" idx="10"/>
          </p:nvPr>
        </p:nvSpPr>
        <p:spPr/>
        <p:txBody>
          <a:bodyPr/>
          <a:lstStyle/>
          <a:p>
            <a:r>
              <a:rPr lang="et-EE"/>
              <a:t>17.11.2023</a:t>
            </a:r>
            <a:endParaRPr lang="en-US" dirty="0"/>
          </a:p>
        </p:txBody>
      </p:sp>
      <p:sp>
        <p:nvSpPr>
          <p:cNvPr id="5" name="Slaidinumbri kohatäide 4">
            <a:extLst>
              <a:ext uri="{FF2B5EF4-FFF2-40B4-BE49-F238E27FC236}">
                <a16:creationId xmlns:a16="http://schemas.microsoft.com/office/drawing/2014/main" id="{2F313B27-3433-AECE-46CD-DEE066A6B5B9}"/>
              </a:ext>
            </a:extLst>
          </p:cNvPr>
          <p:cNvSpPr>
            <a:spLocks noGrp="1"/>
          </p:cNvSpPr>
          <p:nvPr>
            <p:ph type="sldNum" sz="quarter" idx="12"/>
          </p:nvPr>
        </p:nvSpPr>
        <p:spPr/>
        <p:txBody>
          <a:bodyPr/>
          <a:lstStyle/>
          <a:p>
            <a:fld id="{7BE69E03-4804-4553-A1EC-F089884EF50F}" type="slidenum">
              <a:rPr lang="en-US" smtClean="0"/>
              <a:t>12</a:t>
            </a:fld>
            <a:endParaRPr lang="en-US"/>
          </a:p>
        </p:txBody>
      </p:sp>
    </p:spTree>
    <p:extLst>
      <p:ext uri="{BB962C8B-B14F-4D97-AF65-F5344CB8AC3E}">
        <p14:creationId xmlns:p14="http://schemas.microsoft.com/office/powerpoint/2010/main" val="2912113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3141" y="102627"/>
            <a:ext cx="7939003" cy="866168"/>
          </a:xfrm>
        </p:spPr>
        <p:txBody>
          <a:bodyPr>
            <a:normAutofit/>
          </a:bodyPr>
          <a:lstStyle/>
          <a:p>
            <a:pPr algn="ctr"/>
            <a:r>
              <a:rPr lang="et-EE" dirty="0">
                <a:latin typeface="Aino Headline" panose="020B0303040504020204" pitchFamily="34" charset="0"/>
              </a:rPr>
              <a:t>Halduskaristuste arvutamine</a:t>
            </a:r>
          </a:p>
        </p:txBody>
      </p:sp>
      <p:graphicFrame>
        <p:nvGraphicFramePr>
          <p:cNvPr id="4" name="Content Placeholder 3"/>
          <p:cNvGraphicFramePr>
            <a:graphicFrameLocks noGrp="1"/>
          </p:cNvGraphicFramePr>
          <p:nvPr>
            <p:ph idx="1"/>
          </p:nvPr>
        </p:nvGraphicFramePr>
        <p:xfrm>
          <a:off x="1360398" y="1120365"/>
          <a:ext cx="9484454" cy="5429285"/>
        </p:xfrm>
        <a:graphic>
          <a:graphicData uri="http://schemas.openxmlformats.org/drawingml/2006/table">
            <a:tbl>
              <a:tblPr firstRow="1" firstCol="1" bandRow="1">
                <a:tableStyleId>{5C22544A-7EE6-4342-B048-85BDC9FD1C3A}</a:tableStyleId>
              </a:tblPr>
              <a:tblGrid>
                <a:gridCol w="4237396">
                  <a:extLst>
                    <a:ext uri="{9D8B030D-6E8A-4147-A177-3AD203B41FA5}">
                      <a16:colId xmlns:a16="http://schemas.microsoft.com/office/drawing/2014/main" val="3865404181"/>
                    </a:ext>
                  </a:extLst>
                </a:gridCol>
                <a:gridCol w="5247058">
                  <a:extLst>
                    <a:ext uri="{9D8B030D-6E8A-4147-A177-3AD203B41FA5}">
                      <a16:colId xmlns:a16="http://schemas.microsoft.com/office/drawing/2014/main" val="2905407000"/>
                    </a:ext>
                  </a:extLst>
                </a:gridCol>
              </a:tblGrid>
              <a:tr h="280033">
                <a:tc>
                  <a:txBody>
                    <a:bodyPr/>
                    <a:lstStyle/>
                    <a:p>
                      <a:pPr algn="ctr">
                        <a:lnSpc>
                          <a:spcPct val="107000"/>
                        </a:lnSpc>
                        <a:spcAft>
                          <a:spcPts val="0"/>
                        </a:spcAft>
                      </a:pPr>
                      <a:r>
                        <a:rPr lang="et-EE" sz="1600" b="1" dirty="0">
                          <a:solidFill>
                            <a:schemeClr val="tx1"/>
                          </a:solidFill>
                          <a:effectLst/>
                        </a:rPr>
                        <a:t>Nõuetele</a:t>
                      </a:r>
                      <a:r>
                        <a:rPr lang="et-EE" sz="1600" b="1" baseline="0" dirty="0">
                          <a:solidFill>
                            <a:schemeClr val="tx1"/>
                          </a:solidFill>
                          <a:effectLst/>
                        </a:rPr>
                        <a:t> vastavus</a:t>
                      </a:r>
                      <a:endParaRPr lang="et-EE"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744" marR="68744"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lnSpc>
                          <a:spcPct val="107000"/>
                        </a:lnSpc>
                        <a:spcAft>
                          <a:spcPts val="0"/>
                        </a:spcAft>
                      </a:pPr>
                      <a:r>
                        <a:rPr lang="et-EE" sz="1600" b="1" dirty="0">
                          <a:solidFill>
                            <a:schemeClr val="tx1"/>
                          </a:solidFill>
                          <a:effectLst/>
                        </a:rPr>
                        <a:t>Tingimuslikkus</a:t>
                      </a:r>
                      <a:endParaRPr lang="et-EE"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744" marR="68744"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904847560"/>
                  </a:ext>
                </a:extLst>
              </a:tr>
              <a:tr h="388897">
                <a:tc>
                  <a:txBody>
                    <a:bodyPr/>
                    <a:lstStyle/>
                    <a:p>
                      <a:pPr>
                        <a:lnSpc>
                          <a:spcPct val="107000"/>
                        </a:lnSpc>
                        <a:spcAft>
                          <a:spcPts val="0"/>
                        </a:spcAft>
                      </a:pPr>
                      <a:r>
                        <a:rPr lang="et-EE" sz="1600" b="0" dirty="0">
                          <a:solidFill>
                            <a:schemeClr val="tx1"/>
                          </a:solidFill>
                          <a:effectLst/>
                        </a:rPr>
                        <a:t>Leida valdkonna  sees suurim tavarikkumine</a:t>
                      </a:r>
                      <a:endParaRPr lang="et-EE"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744" marR="68744"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nSpc>
                          <a:spcPct val="107000"/>
                        </a:lnSpc>
                        <a:spcAft>
                          <a:spcPts val="0"/>
                        </a:spcAft>
                      </a:pPr>
                      <a:r>
                        <a:rPr lang="et-EE" sz="1600" b="0" dirty="0">
                          <a:solidFill>
                            <a:schemeClr val="tx1"/>
                          </a:solidFill>
                          <a:effectLst/>
                        </a:rPr>
                        <a:t>Leida iga mittetahtliku rikkumise %</a:t>
                      </a:r>
                      <a:endParaRPr lang="et-EE"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744" marR="68744"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010397571"/>
                  </a:ext>
                </a:extLst>
              </a:tr>
              <a:tr h="1661569">
                <a:tc>
                  <a:txBody>
                    <a:bodyPr/>
                    <a:lstStyle/>
                    <a:p>
                      <a:pPr>
                        <a:lnSpc>
                          <a:spcPct val="107000"/>
                        </a:lnSpc>
                        <a:spcAft>
                          <a:spcPts val="0"/>
                        </a:spcAft>
                      </a:pPr>
                      <a:r>
                        <a:rPr lang="et-EE" sz="1600" b="0" dirty="0">
                          <a:solidFill>
                            <a:schemeClr val="tx1"/>
                          </a:solidFill>
                          <a:effectLst/>
                        </a:rPr>
                        <a:t>Liita eri valdkondade tavarikkumised ja piirata 5%-</a:t>
                      </a:r>
                      <a:r>
                        <a:rPr lang="et-EE" sz="1600" b="0" dirty="0" err="1">
                          <a:solidFill>
                            <a:schemeClr val="tx1"/>
                          </a:solidFill>
                          <a:effectLst/>
                        </a:rPr>
                        <a:t>ni</a:t>
                      </a:r>
                      <a:r>
                        <a:rPr lang="et-EE" sz="1600" b="0" dirty="0">
                          <a:solidFill>
                            <a:schemeClr val="tx1"/>
                          </a:solidFill>
                          <a:effectLst/>
                        </a:rPr>
                        <a:t>.</a:t>
                      </a:r>
                      <a:endParaRPr lang="et-EE"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744" marR="68744"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nSpc>
                          <a:spcPct val="107000"/>
                        </a:lnSpc>
                        <a:spcAft>
                          <a:spcPts val="0"/>
                        </a:spcAft>
                      </a:pPr>
                      <a:r>
                        <a:rPr lang="et-EE" sz="1600" b="0" dirty="0">
                          <a:solidFill>
                            <a:schemeClr val="tx1"/>
                          </a:solidFill>
                          <a:effectLst/>
                        </a:rPr>
                        <a:t>Liita mittetahtlikud rikkumised kokku ja</a:t>
                      </a:r>
                    </a:p>
                    <a:p>
                      <a:pPr marL="342900" lvl="0" indent="-342900">
                        <a:lnSpc>
                          <a:spcPct val="107000"/>
                        </a:lnSpc>
                        <a:spcAft>
                          <a:spcPts val="0"/>
                        </a:spcAft>
                        <a:buFont typeface="Symbol" panose="05050102010706020507" pitchFamily="18" charset="2"/>
                        <a:buChar char=""/>
                      </a:pPr>
                      <a:r>
                        <a:rPr lang="et-EE" sz="1600" b="0" dirty="0">
                          <a:solidFill>
                            <a:schemeClr val="tx1"/>
                          </a:solidFill>
                          <a:effectLst/>
                        </a:rPr>
                        <a:t>piirata 5%-</a:t>
                      </a:r>
                      <a:r>
                        <a:rPr lang="et-EE" sz="1600" b="0" dirty="0" err="1">
                          <a:solidFill>
                            <a:schemeClr val="tx1"/>
                          </a:solidFill>
                          <a:effectLst/>
                        </a:rPr>
                        <a:t>ga</a:t>
                      </a:r>
                      <a:r>
                        <a:rPr lang="et-EE" sz="1600" b="0" dirty="0">
                          <a:solidFill>
                            <a:schemeClr val="tx1"/>
                          </a:solidFill>
                          <a:effectLst/>
                        </a:rPr>
                        <a:t>, kui rikkumistel ei olnud tõsiseid tagajärgi või rikkumised ei olnud seotud rahva- ja loomatervisega;</a:t>
                      </a:r>
                    </a:p>
                    <a:p>
                      <a:pPr marL="342900" lvl="0" indent="-342900">
                        <a:lnSpc>
                          <a:spcPct val="107000"/>
                        </a:lnSpc>
                        <a:spcAft>
                          <a:spcPts val="0"/>
                        </a:spcAft>
                        <a:buFont typeface="Symbol" panose="05050102010706020507" pitchFamily="18" charset="2"/>
                        <a:buChar char=""/>
                      </a:pPr>
                      <a:r>
                        <a:rPr lang="et-EE" sz="1600" b="0" dirty="0">
                          <a:solidFill>
                            <a:schemeClr val="tx1"/>
                          </a:solidFill>
                          <a:effectLst/>
                        </a:rPr>
                        <a:t>piirata 10%-</a:t>
                      </a:r>
                      <a:r>
                        <a:rPr lang="et-EE" sz="1600" b="0" dirty="0" err="1">
                          <a:solidFill>
                            <a:schemeClr val="tx1"/>
                          </a:solidFill>
                          <a:effectLst/>
                        </a:rPr>
                        <a:t>ga</a:t>
                      </a:r>
                      <a:r>
                        <a:rPr lang="et-EE" sz="1600" b="0" dirty="0">
                          <a:solidFill>
                            <a:schemeClr val="tx1"/>
                          </a:solidFill>
                          <a:effectLst/>
                        </a:rPr>
                        <a:t>, kui vähemalt üks rikkumine oli tõsiste tagajärgedega või rikkumine oli seotud rahva- ja loomatervisega.</a:t>
                      </a:r>
                      <a:endParaRPr lang="et-EE"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744" marR="68744"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315063720"/>
                  </a:ext>
                </a:extLst>
              </a:tr>
              <a:tr h="1553671">
                <a:tc>
                  <a:txBody>
                    <a:bodyPr/>
                    <a:lstStyle/>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lang="et-EE" sz="1600" b="0" dirty="0">
                          <a:solidFill>
                            <a:schemeClr val="tx1"/>
                          </a:solidFill>
                          <a:effectLst/>
                        </a:rPr>
                        <a:t>Leida valdkonna sees korduvad rikkumised:                                                   1) </a:t>
                      </a:r>
                      <a:r>
                        <a:rPr lang="et-EE" sz="1600" b="0" baseline="0" dirty="0" err="1">
                          <a:solidFill>
                            <a:schemeClr val="tx1"/>
                          </a:solidFill>
                          <a:effectLst/>
                        </a:rPr>
                        <a:t>k</a:t>
                      </a:r>
                      <a:r>
                        <a:rPr lang="et-EE" sz="1600" b="0" dirty="0" err="1">
                          <a:solidFill>
                            <a:schemeClr val="tx1"/>
                          </a:solidFill>
                          <a:effectLst/>
                        </a:rPr>
                        <a:t>orduvusi</a:t>
                      </a:r>
                      <a:r>
                        <a:rPr lang="et-EE" sz="1600" b="0" dirty="0">
                          <a:solidFill>
                            <a:schemeClr val="tx1"/>
                          </a:solidFill>
                          <a:effectLst/>
                        </a:rPr>
                        <a:t> ei liideta, kui esmane rikkumine on samal aastal, arvesse läheb suurim %;</a:t>
                      </a:r>
                    </a:p>
                    <a:p>
                      <a:pPr marL="0" indent="0">
                        <a:lnSpc>
                          <a:spcPct val="107000"/>
                        </a:lnSpc>
                        <a:spcAft>
                          <a:spcPts val="0"/>
                        </a:spcAft>
                        <a:buFont typeface="Arial" panose="020B0604020202020204" pitchFamily="34" charset="0"/>
                        <a:buNone/>
                      </a:pPr>
                      <a:r>
                        <a:rPr lang="et-EE" sz="1600" b="0" dirty="0">
                          <a:solidFill>
                            <a:schemeClr val="tx1"/>
                          </a:solidFill>
                          <a:effectLst/>
                        </a:rPr>
                        <a:t>2) </a:t>
                      </a:r>
                      <a:r>
                        <a:rPr lang="et-EE" sz="1600" b="0" dirty="0" err="1">
                          <a:solidFill>
                            <a:schemeClr val="tx1"/>
                          </a:solidFill>
                          <a:effectLst/>
                        </a:rPr>
                        <a:t>korduvused</a:t>
                      </a:r>
                      <a:r>
                        <a:rPr lang="et-EE" sz="1600" b="0" dirty="0">
                          <a:solidFill>
                            <a:schemeClr val="tx1"/>
                          </a:solidFill>
                          <a:effectLst/>
                        </a:rPr>
                        <a:t> liita, kui esmased rikkumised olid erinevatel aastatel.</a:t>
                      </a:r>
                    </a:p>
                    <a:p>
                      <a:pPr>
                        <a:lnSpc>
                          <a:spcPct val="107000"/>
                        </a:lnSpc>
                        <a:spcAft>
                          <a:spcPts val="0"/>
                        </a:spcAft>
                      </a:pPr>
                      <a:endParaRPr lang="et-EE" sz="1600" b="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744" marR="68744"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nSpc>
                          <a:spcPct val="107000"/>
                        </a:lnSpc>
                        <a:spcAft>
                          <a:spcPts val="0"/>
                        </a:spcAft>
                      </a:pPr>
                      <a:r>
                        <a:rPr lang="et-EE" sz="1600" b="0" dirty="0">
                          <a:solidFill>
                            <a:schemeClr val="tx1"/>
                          </a:solidFill>
                          <a:effectLst/>
                        </a:rPr>
                        <a:t>Korduvad mittetahtlikud rikkumised liidetakse kokku ja piiratakse 20%-</a:t>
                      </a:r>
                      <a:r>
                        <a:rPr lang="et-EE" sz="1600" b="0" dirty="0" err="1">
                          <a:solidFill>
                            <a:schemeClr val="tx1"/>
                          </a:solidFill>
                          <a:effectLst/>
                        </a:rPr>
                        <a:t>ga</a:t>
                      </a:r>
                      <a:r>
                        <a:rPr lang="et-EE" sz="1600" b="0" dirty="0">
                          <a:solidFill>
                            <a:schemeClr val="tx1"/>
                          </a:solidFill>
                          <a:effectLst/>
                        </a:rPr>
                        <a:t>.</a:t>
                      </a:r>
                      <a:endParaRPr lang="et-EE"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744" marR="68744"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479929445"/>
                  </a:ext>
                </a:extLst>
              </a:tr>
              <a:tr h="771026">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et-EE"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t-EE"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744" marR="68744"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t-EE" sz="1600" b="0" dirty="0">
                          <a:solidFill>
                            <a:schemeClr val="tx1"/>
                          </a:solidFill>
                          <a:effectLst/>
                        </a:rPr>
                        <a:t>Kui on mitu tahtlikku rikkumist, siis need kokku liita ja piirata ära 100%-</a:t>
                      </a:r>
                      <a:r>
                        <a:rPr lang="et-EE" sz="1600" b="0" dirty="0" err="1">
                          <a:solidFill>
                            <a:schemeClr val="tx1"/>
                          </a:solidFill>
                          <a:effectLst/>
                        </a:rPr>
                        <a:t>ga</a:t>
                      </a:r>
                      <a:endParaRPr lang="et-EE"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t-EE"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744" marR="68744"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221251181"/>
                  </a:ext>
                </a:extLst>
              </a:tr>
              <a:tr h="773733">
                <a:tc>
                  <a:txBody>
                    <a:bodyPr/>
                    <a:lstStyle/>
                    <a:p>
                      <a:pPr>
                        <a:lnSpc>
                          <a:spcPct val="107000"/>
                        </a:lnSpc>
                        <a:spcAft>
                          <a:spcPts val="0"/>
                        </a:spcAft>
                      </a:pPr>
                      <a:r>
                        <a:rPr lang="et-EE" sz="1600" b="0" dirty="0" err="1">
                          <a:solidFill>
                            <a:schemeClr val="tx1"/>
                          </a:solidFill>
                          <a:effectLst/>
                        </a:rPr>
                        <a:t>Korduvuse</a:t>
                      </a:r>
                      <a:r>
                        <a:rPr lang="et-EE" sz="1600" b="0" dirty="0">
                          <a:solidFill>
                            <a:schemeClr val="tx1"/>
                          </a:solidFill>
                          <a:effectLst/>
                        </a:rPr>
                        <a:t> %-le liita tavarikkumiste % ja vajadusel piirata 15%-</a:t>
                      </a:r>
                      <a:r>
                        <a:rPr lang="et-EE" sz="1600" b="0" dirty="0" err="1">
                          <a:solidFill>
                            <a:schemeClr val="tx1"/>
                          </a:solidFill>
                          <a:effectLst/>
                        </a:rPr>
                        <a:t>ga</a:t>
                      </a:r>
                      <a:r>
                        <a:rPr lang="et-EE" sz="1600" b="0" dirty="0">
                          <a:solidFill>
                            <a:schemeClr val="tx1"/>
                          </a:solidFill>
                          <a:effectLst/>
                        </a:rPr>
                        <a:t>.</a:t>
                      </a:r>
                      <a:r>
                        <a:rPr lang="et-EE" sz="1600" b="0" baseline="0" dirty="0">
                          <a:solidFill>
                            <a:schemeClr val="tx1"/>
                          </a:solidFill>
                          <a:effectLst/>
                        </a:rPr>
                        <a:t> </a:t>
                      </a:r>
                      <a:r>
                        <a:rPr lang="et-EE" sz="1600" b="0" dirty="0">
                          <a:solidFill>
                            <a:schemeClr val="tx1"/>
                          </a:solidFill>
                          <a:effectLst/>
                        </a:rPr>
                        <a:t>Liita juurde tahtlikud rikkumised.</a:t>
                      </a:r>
                      <a:endParaRPr lang="et-EE"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744" marR="68744"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t-EE" sz="1600" b="0" dirty="0">
                          <a:solidFill>
                            <a:schemeClr val="tx1"/>
                          </a:solidFill>
                          <a:effectLst/>
                        </a:rPr>
                        <a:t>Liita kokku mittetahtlike rikkumiste %, korduvate % ja tahtlike % ning piirata ära 100%-</a:t>
                      </a:r>
                      <a:r>
                        <a:rPr lang="et-EE" sz="1600" b="0" dirty="0" err="1">
                          <a:solidFill>
                            <a:schemeClr val="tx1"/>
                          </a:solidFill>
                          <a:effectLst/>
                        </a:rPr>
                        <a:t>ga</a:t>
                      </a:r>
                      <a:r>
                        <a:rPr lang="et-EE" sz="1600" b="0" dirty="0">
                          <a:solidFill>
                            <a:schemeClr val="tx1"/>
                          </a:solidFill>
                          <a:effectLst/>
                        </a:rPr>
                        <a:t>.</a:t>
                      </a:r>
                      <a:endParaRPr lang="et-EE"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t-EE" sz="1600" b="0" dirty="0">
                          <a:solidFill>
                            <a:schemeClr val="tx1"/>
                          </a:solidFill>
                          <a:effectLst/>
                        </a:rPr>
                        <a:t> </a:t>
                      </a:r>
                      <a:endParaRPr lang="et-EE"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744" marR="68744" marT="0"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394442306"/>
                  </a:ext>
                </a:extLst>
              </a:tr>
            </a:tbl>
          </a:graphicData>
        </a:graphic>
      </p:graphicFrame>
      <p:sp>
        <p:nvSpPr>
          <p:cNvPr id="7" name="Rectangle 3"/>
          <p:cNvSpPr>
            <a:spLocks noChangeArrowheads="1"/>
          </p:cNvSpPr>
          <p:nvPr/>
        </p:nvSpPr>
        <p:spPr bwMode="auto">
          <a:xfrm rot="16717215">
            <a:off x="6501720" y="-2972397"/>
            <a:ext cx="4670446" cy="2468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58" tIns="45830" rIns="91658" bIns="45830" numCol="1" anchor="ctr" anchorCtr="0" compatLnSpc="1">
            <a:prstTxWarp prst="textNoShape">
              <a:avLst/>
            </a:prstTxWarp>
            <a:spAutoFit/>
          </a:bodyPr>
          <a:lstStyle/>
          <a:p>
            <a:pPr defTabSz="916593" eaLnBrk="0"/>
            <a:r>
              <a:rPr lang="et-EE" altLang="et-EE" sz="802" dirty="0">
                <a:latin typeface="Calibri" panose="020F0502020204030204" pitchFamily="34" charset="0"/>
                <a:ea typeface="Calibri" panose="020F0502020204030204" pitchFamily="34" charset="0"/>
                <a:cs typeface="Times New Roman" panose="02020603050405020304" pitchFamily="18" charset="0"/>
              </a:rPr>
              <a:t> </a:t>
            </a:r>
            <a:r>
              <a:rPr lang="et-EE" altLang="et-EE" sz="802" dirty="0">
                <a:latin typeface="Calibri" panose="020F0502020204030204" pitchFamily="34" charset="0"/>
                <a:ea typeface="Calibri" panose="020F0502020204030204" pitchFamily="34" charset="0"/>
                <a:cs typeface="Times New Roman" panose="02020603050405020304" pitchFamily="18" charset="0"/>
                <a:hlinkClick r:id="rId2"/>
              </a:rPr>
              <a:t>[ÜL1]</a:t>
            </a:r>
            <a:r>
              <a:rPr lang="et-EE" altLang="et-EE" sz="1003" dirty="0">
                <a:latin typeface="Calibri" panose="020F0502020204030204" pitchFamily="34" charset="0"/>
                <a:ea typeface="Calibri" panose="020F0502020204030204" pitchFamily="34" charset="0"/>
                <a:cs typeface="Times New Roman" panose="02020603050405020304" pitchFamily="18" charset="0"/>
              </a:rPr>
              <a:t>Valdkonna mõiste </a:t>
            </a:r>
            <a:r>
              <a:rPr lang="et-EE" altLang="et-EE" sz="1003" dirty="0" err="1">
                <a:latin typeface="Calibri" panose="020F0502020204030204" pitchFamily="34" charset="0"/>
                <a:ea typeface="Calibri" panose="020F0502020204030204" pitchFamily="34" charset="0"/>
                <a:cs typeface="Times New Roman" panose="02020603050405020304" pitchFamily="18" charset="0"/>
              </a:rPr>
              <a:t>kaobetkel</a:t>
            </a:r>
            <a:r>
              <a:rPr lang="et-EE" altLang="et-EE" sz="1003" dirty="0">
                <a:latin typeface="Calibri" panose="020F0502020204030204" pitchFamily="34" charset="0"/>
                <a:ea typeface="Calibri" panose="020F0502020204030204" pitchFamily="34" charset="0"/>
                <a:cs typeface="Times New Roman" panose="02020603050405020304" pitchFamily="18" charset="0"/>
              </a:rPr>
              <a:t> on see sisestatud iga nõude juures nõuete halduses.</a:t>
            </a:r>
            <a:endParaRPr lang="et-EE" altLang="et-EE" sz="1805" dirty="0">
              <a:latin typeface="Arial" panose="020B0604020202020204" pitchFamily="34" charset="0"/>
            </a:endParaRPr>
          </a:p>
        </p:txBody>
      </p:sp>
      <p:sp>
        <p:nvSpPr>
          <p:cNvPr id="3" name="Kuupäeva kohatäide 2">
            <a:extLst>
              <a:ext uri="{FF2B5EF4-FFF2-40B4-BE49-F238E27FC236}">
                <a16:creationId xmlns:a16="http://schemas.microsoft.com/office/drawing/2014/main" id="{F52F818C-6743-09FC-40AB-C1E8B5E91B7F}"/>
              </a:ext>
            </a:extLst>
          </p:cNvPr>
          <p:cNvSpPr>
            <a:spLocks noGrp="1"/>
          </p:cNvSpPr>
          <p:nvPr>
            <p:ph type="dt" sz="half" idx="10"/>
          </p:nvPr>
        </p:nvSpPr>
        <p:spPr/>
        <p:txBody>
          <a:bodyPr/>
          <a:lstStyle/>
          <a:p>
            <a:r>
              <a:rPr lang="et-EE"/>
              <a:t>17.11.2023</a:t>
            </a:r>
            <a:endParaRPr lang="en-US" dirty="0"/>
          </a:p>
        </p:txBody>
      </p:sp>
      <p:sp>
        <p:nvSpPr>
          <p:cNvPr id="5" name="Slaidinumbri kohatäide 4">
            <a:extLst>
              <a:ext uri="{FF2B5EF4-FFF2-40B4-BE49-F238E27FC236}">
                <a16:creationId xmlns:a16="http://schemas.microsoft.com/office/drawing/2014/main" id="{34DF875A-DD2D-6FA0-4E9E-DB2410F9F5E9}"/>
              </a:ext>
            </a:extLst>
          </p:cNvPr>
          <p:cNvSpPr>
            <a:spLocks noGrp="1"/>
          </p:cNvSpPr>
          <p:nvPr>
            <p:ph type="sldNum" sz="quarter" idx="12"/>
          </p:nvPr>
        </p:nvSpPr>
        <p:spPr/>
        <p:txBody>
          <a:bodyPr/>
          <a:lstStyle/>
          <a:p>
            <a:fld id="{7BE69E03-4804-4553-A1EC-F089884EF50F}" type="slidenum">
              <a:rPr lang="en-US" smtClean="0"/>
              <a:t>13</a:t>
            </a:fld>
            <a:endParaRPr lang="en-US"/>
          </a:p>
        </p:txBody>
      </p:sp>
    </p:spTree>
    <p:extLst>
      <p:ext uri="{BB962C8B-B14F-4D97-AF65-F5344CB8AC3E}">
        <p14:creationId xmlns:p14="http://schemas.microsoft.com/office/powerpoint/2010/main" val="2101613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78CB3209-7923-C44D-30B3-24EFE81B4706}"/>
              </a:ext>
            </a:extLst>
          </p:cNvPr>
          <p:cNvSpPr>
            <a:spLocks noGrp="1"/>
          </p:cNvSpPr>
          <p:nvPr>
            <p:ph type="title"/>
          </p:nvPr>
        </p:nvSpPr>
        <p:spPr/>
        <p:txBody>
          <a:bodyPr/>
          <a:lstStyle/>
          <a:p>
            <a:endParaRPr lang="et-EE"/>
          </a:p>
        </p:txBody>
      </p:sp>
      <p:sp>
        <p:nvSpPr>
          <p:cNvPr id="3" name="Sisu kohatäide 2">
            <a:extLst>
              <a:ext uri="{FF2B5EF4-FFF2-40B4-BE49-F238E27FC236}">
                <a16:creationId xmlns:a16="http://schemas.microsoft.com/office/drawing/2014/main" id="{5DAA0CA8-FF63-96E3-D096-AA39EBF461A6}"/>
              </a:ext>
            </a:extLst>
          </p:cNvPr>
          <p:cNvSpPr>
            <a:spLocks noGrp="1"/>
          </p:cNvSpPr>
          <p:nvPr>
            <p:ph idx="1"/>
          </p:nvPr>
        </p:nvSpPr>
        <p:spPr/>
        <p:txBody>
          <a:bodyPr>
            <a:normAutofit/>
          </a:bodyPr>
          <a:lstStyle/>
          <a:p>
            <a:pPr marL="0" indent="0">
              <a:buNone/>
            </a:pPr>
            <a:r>
              <a:rPr lang="et-EE" sz="5000" dirty="0"/>
              <a:t>			Tänan kuulamast</a:t>
            </a:r>
          </a:p>
        </p:txBody>
      </p:sp>
      <p:sp>
        <p:nvSpPr>
          <p:cNvPr id="4" name="Kuupäeva kohatäide 3">
            <a:extLst>
              <a:ext uri="{FF2B5EF4-FFF2-40B4-BE49-F238E27FC236}">
                <a16:creationId xmlns:a16="http://schemas.microsoft.com/office/drawing/2014/main" id="{7BAF23D2-2319-B9B9-A78B-2991AA023C43}"/>
              </a:ext>
            </a:extLst>
          </p:cNvPr>
          <p:cNvSpPr>
            <a:spLocks noGrp="1"/>
          </p:cNvSpPr>
          <p:nvPr>
            <p:ph type="dt" sz="half" idx="10"/>
          </p:nvPr>
        </p:nvSpPr>
        <p:spPr/>
        <p:txBody>
          <a:bodyPr/>
          <a:lstStyle/>
          <a:p>
            <a:r>
              <a:rPr lang="et-EE"/>
              <a:t>17.11.2023</a:t>
            </a:r>
            <a:endParaRPr lang="en-US" dirty="0"/>
          </a:p>
        </p:txBody>
      </p:sp>
      <p:sp>
        <p:nvSpPr>
          <p:cNvPr id="6" name="Slaidinumbri kohatäide 5">
            <a:extLst>
              <a:ext uri="{FF2B5EF4-FFF2-40B4-BE49-F238E27FC236}">
                <a16:creationId xmlns:a16="http://schemas.microsoft.com/office/drawing/2014/main" id="{BC9C2A56-A0DF-443C-B5FA-A8B3B0C46BEB}"/>
              </a:ext>
            </a:extLst>
          </p:cNvPr>
          <p:cNvSpPr>
            <a:spLocks noGrp="1"/>
          </p:cNvSpPr>
          <p:nvPr>
            <p:ph type="sldNum" sz="quarter" idx="12"/>
          </p:nvPr>
        </p:nvSpPr>
        <p:spPr/>
        <p:txBody>
          <a:bodyPr/>
          <a:lstStyle/>
          <a:p>
            <a:fld id="{7BE69E03-4804-4553-A1EC-F089884EF50F}" type="slidenum">
              <a:rPr lang="en-US" smtClean="0"/>
              <a:t>14</a:t>
            </a:fld>
            <a:endParaRPr lang="en-US"/>
          </a:p>
        </p:txBody>
      </p:sp>
    </p:spTree>
    <p:extLst>
      <p:ext uri="{BB962C8B-B14F-4D97-AF65-F5344CB8AC3E}">
        <p14:creationId xmlns:p14="http://schemas.microsoft.com/office/powerpoint/2010/main" val="3077372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149E4E20-0DEC-81AE-2C46-20F9D5E18241}"/>
              </a:ext>
            </a:extLst>
          </p:cNvPr>
          <p:cNvSpPr>
            <a:spLocks noGrp="1"/>
          </p:cNvSpPr>
          <p:nvPr>
            <p:ph type="title"/>
          </p:nvPr>
        </p:nvSpPr>
        <p:spPr/>
        <p:txBody>
          <a:bodyPr/>
          <a:lstStyle/>
          <a:p>
            <a:r>
              <a:rPr lang="et-EE" dirty="0"/>
              <a:t>Millest räägin !</a:t>
            </a:r>
          </a:p>
        </p:txBody>
      </p:sp>
      <p:sp>
        <p:nvSpPr>
          <p:cNvPr id="3" name="Sisu kohatäide 2">
            <a:extLst>
              <a:ext uri="{FF2B5EF4-FFF2-40B4-BE49-F238E27FC236}">
                <a16:creationId xmlns:a16="http://schemas.microsoft.com/office/drawing/2014/main" id="{A659ACC5-AA7A-0F73-D3F0-575861ACBE8C}"/>
              </a:ext>
            </a:extLst>
          </p:cNvPr>
          <p:cNvSpPr>
            <a:spLocks noGrp="1"/>
          </p:cNvSpPr>
          <p:nvPr>
            <p:ph idx="1"/>
          </p:nvPr>
        </p:nvSpPr>
        <p:spPr/>
        <p:txBody>
          <a:bodyPr/>
          <a:lstStyle/>
          <a:p>
            <a:r>
              <a:rPr lang="et-EE" dirty="0"/>
              <a:t>Olulised kuupäevad</a:t>
            </a:r>
          </a:p>
          <a:p>
            <a:r>
              <a:rPr lang="et-EE" dirty="0"/>
              <a:t>Kevadel taotlemise kogemus</a:t>
            </a:r>
          </a:p>
          <a:p>
            <a:r>
              <a:rPr lang="et-EE" dirty="0"/>
              <a:t>Suvised suhtlemised </a:t>
            </a:r>
            <a:r>
              <a:rPr lang="et-EE" dirty="0" err="1"/>
              <a:t>PRIAga</a:t>
            </a:r>
            <a:endParaRPr lang="et-EE" dirty="0"/>
          </a:p>
          <a:p>
            <a:r>
              <a:rPr lang="et-EE" dirty="0"/>
              <a:t>Sügisesed suhtlemised </a:t>
            </a:r>
            <a:r>
              <a:rPr lang="et-EE" dirty="0" err="1"/>
              <a:t>PRIAga</a:t>
            </a:r>
            <a:endParaRPr lang="et-EE" dirty="0"/>
          </a:p>
        </p:txBody>
      </p:sp>
      <p:sp>
        <p:nvSpPr>
          <p:cNvPr id="4" name="Kuupäeva kohatäide 3">
            <a:extLst>
              <a:ext uri="{FF2B5EF4-FFF2-40B4-BE49-F238E27FC236}">
                <a16:creationId xmlns:a16="http://schemas.microsoft.com/office/drawing/2014/main" id="{2C6FFA88-6C56-00FD-E9C2-196954CDC95D}"/>
              </a:ext>
            </a:extLst>
          </p:cNvPr>
          <p:cNvSpPr>
            <a:spLocks noGrp="1"/>
          </p:cNvSpPr>
          <p:nvPr>
            <p:ph type="dt" sz="half" idx="10"/>
          </p:nvPr>
        </p:nvSpPr>
        <p:spPr/>
        <p:txBody>
          <a:bodyPr/>
          <a:lstStyle/>
          <a:p>
            <a:r>
              <a:rPr lang="et-EE"/>
              <a:t>17.11.2023</a:t>
            </a:r>
            <a:endParaRPr lang="en-US" dirty="0"/>
          </a:p>
        </p:txBody>
      </p:sp>
      <p:sp>
        <p:nvSpPr>
          <p:cNvPr id="6" name="Slaidinumbri kohatäide 5">
            <a:extLst>
              <a:ext uri="{FF2B5EF4-FFF2-40B4-BE49-F238E27FC236}">
                <a16:creationId xmlns:a16="http://schemas.microsoft.com/office/drawing/2014/main" id="{6B427027-B0B3-5856-9E22-2E3C0C9C995B}"/>
              </a:ext>
            </a:extLst>
          </p:cNvPr>
          <p:cNvSpPr>
            <a:spLocks noGrp="1"/>
          </p:cNvSpPr>
          <p:nvPr>
            <p:ph type="sldNum" sz="quarter" idx="12"/>
          </p:nvPr>
        </p:nvSpPr>
        <p:spPr/>
        <p:txBody>
          <a:bodyPr/>
          <a:lstStyle/>
          <a:p>
            <a:fld id="{7BE69E03-4804-4553-A1EC-F089884EF50F}" type="slidenum">
              <a:rPr lang="en-US" smtClean="0"/>
              <a:t>2</a:t>
            </a:fld>
            <a:endParaRPr lang="en-US"/>
          </a:p>
        </p:txBody>
      </p:sp>
    </p:spTree>
    <p:extLst>
      <p:ext uri="{BB962C8B-B14F-4D97-AF65-F5344CB8AC3E}">
        <p14:creationId xmlns:p14="http://schemas.microsoft.com/office/powerpoint/2010/main" val="928483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3BE1241B-1C03-0ABD-C269-E2ACCE471AAF}"/>
              </a:ext>
            </a:extLst>
          </p:cNvPr>
          <p:cNvSpPr>
            <a:spLocks noGrp="1"/>
          </p:cNvSpPr>
          <p:nvPr>
            <p:ph type="title"/>
          </p:nvPr>
        </p:nvSpPr>
        <p:spPr>
          <a:xfrm>
            <a:off x="681753" y="541378"/>
            <a:ext cx="10729511" cy="657227"/>
          </a:xfrm>
        </p:spPr>
        <p:txBody>
          <a:bodyPr/>
          <a:lstStyle/>
          <a:p>
            <a:r>
              <a:rPr lang="et-EE" dirty="0"/>
              <a:t>Kuupäevad</a:t>
            </a:r>
          </a:p>
        </p:txBody>
      </p:sp>
      <p:sp>
        <p:nvSpPr>
          <p:cNvPr id="3" name="Sisu kohatäide 2">
            <a:extLst>
              <a:ext uri="{FF2B5EF4-FFF2-40B4-BE49-F238E27FC236}">
                <a16:creationId xmlns:a16="http://schemas.microsoft.com/office/drawing/2014/main" id="{1CBBCCB0-BC93-5565-04E3-15D23E3227BE}"/>
              </a:ext>
            </a:extLst>
          </p:cNvPr>
          <p:cNvSpPr>
            <a:spLocks noGrp="1"/>
          </p:cNvSpPr>
          <p:nvPr>
            <p:ph idx="1"/>
          </p:nvPr>
        </p:nvSpPr>
        <p:spPr>
          <a:xfrm>
            <a:off x="2375210" y="1393902"/>
            <a:ext cx="6188927" cy="4903872"/>
          </a:xfrm>
        </p:spPr>
        <p:txBody>
          <a:bodyPr>
            <a:normAutofit/>
          </a:bodyPr>
          <a:lstStyle/>
          <a:p>
            <a:pPr marL="0" indent="0">
              <a:buNone/>
            </a:pPr>
            <a:r>
              <a:rPr lang="et-EE" sz="4000" dirty="0"/>
              <a:t>Unustada kuupäevad. </a:t>
            </a:r>
          </a:p>
          <a:p>
            <a:r>
              <a:rPr lang="et-EE" sz="4000" dirty="0"/>
              <a:t>5 juuli  </a:t>
            </a:r>
          </a:p>
          <a:p>
            <a:r>
              <a:rPr lang="et-EE" sz="4000" dirty="0"/>
              <a:t>20 august  </a:t>
            </a:r>
          </a:p>
        </p:txBody>
      </p:sp>
      <p:sp>
        <p:nvSpPr>
          <p:cNvPr id="4" name="Kuupäeva kohatäide 3">
            <a:extLst>
              <a:ext uri="{FF2B5EF4-FFF2-40B4-BE49-F238E27FC236}">
                <a16:creationId xmlns:a16="http://schemas.microsoft.com/office/drawing/2014/main" id="{51F79C0C-9A22-993E-F194-A6801BD2C310}"/>
              </a:ext>
            </a:extLst>
          </p:cNvPr>
          <p:cNvSpPr>
            <a:spLocks noGrp="1"/>
          </p:cNvSpPr>
          <p:nvPr>
            <p:ph type="dt" sz="half" idx="10"/>
          </p:nvPr>
        </p:nvSpPr>
        <p:spPr/>
        <p:txBody>
          <a:bodyPr/>
          <a:lstStyle/>
          <a:p>
            <a:r>
              <a:rPr lang="et-EE"/>
              <a:t>17.11.2023</a:t>
            </a:r>
            <a:endParaRPr lang="en-US" dirty="0"/>
          </a:p>
        </p:txBody>
      </p:sp>
      <p:sp>
        <p:nvSpPr>
          <p:cNvPr id="5" name="Slaidinumbri kohatäide 4">
            <a:extLst>
              <a:ext uri="{FF2B5EF4-FFF2-40B4-BE49-F238E27FC236}">
                <a16:creationId xmlns:a16="http://schemas.microsoft.com/office/drawing/2014/main" id="{2325C648-17C2-279A-ED7F-F530ABFB7502}"/>
              </a:ext>
            </a:extLst>
          </p:cNvPr>
          <p:cNvSpPr>
            <a:spLocks noGrp="1"/>
          </p:cNvSpPr>
          <p:nvPr>
            <p:ph type="sldNum" sz="quarter" idx="12"/>
          </p:nvPr>
        </p:nvSpPr>
        <p:spPr/>
        <p:txBody>
          <a:bodyPr/>
          <a:lstStyle/>
          <a:p>
            <a:fld id="{7BE69E03-4804-4553-A1EC-F089884EF50F}" type="slidenum">
              <a:rPr lang="en-US" smtClean="0"/>
              <a:t>3</a:t>
            </a:fld>
            <a:endParaRPr lang="en-US"/>
          </a:p>
        </p:txBody>
      </p:sp>
    </p:spTree>
    <p:extLst>
      <p:ext uri="{BB962C8B-B14F-4D97-AF65-F5344CB8AC3E}">
        <p14:creationId xmlns:p14="http://schemas.microsoft.com/office/powerpoint/2010/main" val="1685468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9F199D81-1473-B97F-6773-B0351ABB1D6C}"/>
              </a:ext>
            </a:extLst>
          </p:cNvPr>
          <p:cNvSpPr>
            <a:spLocks noGrp="1"/>
          </p:cNvSpPr>
          <p:nvPr>
            <p:ph type="title"/>
          </p:nvPr>
        </p:nvSpPr>
        <p:spPr>
          <a:xfrm>
            <a:off x="681753" y="541378"/>
            <a:ext cx="10729511" cy="657227"/>
          </a:xfrm>
        </p:spPr>
        <p:txBody>
          <a:bodyPr>
            <a:normAutofit fontScale="90000"/>
          </a:bodyPr>
          <a:lstStyle/>
          <a:p>
            <a:r>
              <a:rPr lang="et-EE" dirty="0"/>
              <a:t>Kuupäevad , mis tuleb meelde jätta.</a:t>
            </a:r>
            <a:br>
              <a:rPr lang="et-EE" dirty="0"/>
            </a:br>
            <a:endParaRPr lang="et-EE" dirty="0"/>
          </a:p>
        </p:txBody>
      </p:sp>
      <p:sp>
        <p:nvSpPr>
          <p:cNvPr id="3" name="Sisu kohatäide 2">
            <a:extLst>
              <a:ext uri="{FF2B5EF4-FFF2-40B4-BE49-F238E27FC236}">
                <a16:creationId xmlns:a16="http://schemas.microsoft.com/office/drawing/2014/main" id="{E7ECB042-0596-2863-5B04-2CD6D59C007F}"/>
              </a:ext>
            </a:extLst>
          </p:cNvPr>
          <p:cNvSpPr>
            <a:spLocks noGrp="1"/>
          </p:cNvSpPr>
          <p:nvPr>
            <p:ph idx="1"/>
          </p:nvPr>
        </p:nvSpPr>
        <p:spPr>
          <a:xfrm>
            <a:off x="681756" y="1198605"/>
            <a:ext cx="10729511" cy="5099169"/>
          </a:xfrm>
        </p:spPr>
        <p:txBody>
          <a:bodyPr/>
          <a:lstStyle/>
          <a:p>
            <a:r>
              <a:rPr lang="et-EE" dirty="0">
                <a:solidFill>
                  <a:srgbClr val="FF0000"/>
                </a:solidFill>
              </a:rPr>
              <a:t>15 juuni </a:t>
            </a:r>
            <a:r>
              <a:rPr lang="et-EE" dirty="0"/>
              <a:t>– Toetuse taotluse esitamise viimane kuupäev.  Oluline Taotlusel olevate kultuuride seis.</a:t>
            </a:r>
          </a:p>
          <a:p>
            <a:r>
              <a:rPr lang="et-EE" dirty="0">
                <a:solidFill>
                  <a:srgbClr val="FF0000"/>
                </a:solidFill>
              </a:rPr>
              <a:t>25 juuli </a:t>
            </a:r>
            <a:r>
              <a:rPr lang="et-EE" dirty="0"/>
              <a:t>- Mittetootlikel aladel ja elementidel on keelatud põllumajandustootmine, niitmine, hekseldamine ja taimekaitsevahendite kasutamine taotluse esitamise aasta 25. juulini. </a:t>
            </a:r>
          </a:p>
          <a:p>
            <a:r>
              <a:rPr lang="et-EE" dirty="0">
                <a:solidFill>
                  <a:srgbClr val="FF0000"/>
                </a:solidFill>
              </a:rPr>
              <a:t>26 juuli </a:t>
            </a:r>
            <a:r>
              <a:rPr lang="et-EE" dirty="0"/>
              <a:t>- </a:t>
            </a:r>
            <a:r>
              <a:rPr lang="fi-FI" dirty="0"/>
              <a:t>Kui </a:t>
            </a:r>
            <a:r>
              <a:rPr lang="fi-FI" dirty="0" err="1"/>
              <a:t>haljasväetise</a:t>
            </a:r>
            <a:r>
              <a:rPr lang="fi-FI" dirty="0"/>
              <a:t> </a:t>
            </a:r>
            <a:r>
              <a:rPr lang="fi-FI" dirty="0" err="1"/>
              <a:t>sisse</a:t>
            </a:r>
            <a:r>
              <a:rPr lang="fi-FI" dirty="0"/>
              <a:t> </a:t>
            </a:r>
            <a:r>
              <a:rPr lang="fi-FI" dirty="0" err="1"/>
              <a:t>künni</a:t>
            </a:r>
            <a:r>
              <a:rPr lang="fi-FI" dirty="0"/>
              <a:t> </a:t>
            </a:r>
            <a:r>
              <a:rPr lang="fi-FI" dirty="0" err="1"/>
              <a:t>aastal</a:t>
            </a:r>
            <a:r>
              <a:rPr lang="fi-FI" dirty="0"/>
              <a:t> </a:t>
            </a:r>
            <a:r>
              <a:rPr lang="fi-FI" dirty="0" err="1"/>
              <a:t>külvatakse</a:t>
            </a:r>
            <a:r>
              <a:rPr lang="fi-FI" dirty="0"/>
              <a:t> </a:t>
            </a:r>
            <a:r>
              <a:rPr lang="fi-FI" dirty="0" err="1"/>
              <a:t>haljaskesale</a:t>
            </a:r>
            <a:r>
              <a:rPr lang="fi-FI" dirty="0"/>
              <a:t> </a:t>
            </a:r>
            <a:r>
              <a:rPr lang="fi-FI" dirty="0" err="1"/>
              <a:t>talivili</a:t>
            </a:r>
            <a:r>
              <a:rPr lang="fi-FI" dirty="0"/>
              <a:t>, </a:t>
            </a:r>
            <a:r>
              <a:rPr lang="fi-FI" dirty="0" err="1"/>
              <a:t>võib</a:t>
            </a:r>
            <a:r>
              <a:rPr lang="fi-FI" dirty="0"/>
              <a:t> </a:t>
            </a:r>
            <a:r>
              <a:rPr lang="fi-FI" dirty="0" err="1"/>
              <a:t>haljaskesa</a:t>
            </a:r>
            <a:r>
              <a:rPr lang="fi-FI" dirty="0"/>
              <a:t> </a:t>
            </a:r>
            <a:r>
              <a:rPr lang="fi-FI" dirty="0" err="1"/>
              <a:t>niita</a:t>
            </a:r>
            <a:r>
              <a:rPr lang="fi-FI" dirty="0"/>
              <a:t> ja </a:t>
            </a:r>
            <a:r>
              <a:rPr lang="fi-FI" dirty="0" err="1"/>
              <a:t>hekseldada</a:t>
            </a:r>
            <a:r>
              <a:rPr lang="fi-FI" dirty="0"/>
              <a:t> enne 26. </a:t>
            </a:r>
            <a:r>
              <a:rPr lang="fi-FI" dirty="0" err="1"/>
              <a:t>juulit</a:t>
            </a:r>
            <a:r>
              <a:rPr lang="fi-FI" dirty="0"/>
              <a:t>.</a:t>
            </a:r>
            <a:endParaRPr lang="et-EE" dirty="0"/>
          </a:p>
          <a:p>
            <a:endParaRPr lang="et-EE" dirty="0"/>
          </a:p>
        </p:txBody>
      </p:sp>
      <p:sp>
        <p:nvSpPr>
          <p:cNvPr id="4" name="Kuupäeva kohatäide 3">
            <a:extLst>
              <a:ext uri="{FF2B5EF4-FFF2-40B4-BE49-F238E27FC236}">
                <a16:creationId xmlns:a16="http://schemas.microsoft.com/office/drawing/2014/main" id="{74340153-F050-6D18-8D84-CD85EE9603E4}"/>
              </a:ext>
            </a:extLst>
          </p:cNvPr>
          <p:cNvSpPr>
            <a:spLocks noGrp="1"/>
          </p:cNvSpPr>
          <p:nvPr>
            <p:ph type="dt" sz="half" idx="10"/>
          </p:nvPr>
        </p:nvSpPr>
        <p:spPr/>
        <p:txBody>
          <a:bodyPr/>
          <a:lstStyle/>
          <a:p>
            <a:r>
              <a:rPr lang="et-EE"/>
              <a:t>17.11.2023</a:t>
            </a:r>
            <a:endParaRPr lang="en-US" dirty="0"/>
          </a:p>
        </p:txBody>
      </p:sp>
      <p:sp>
        <p:nvSpPr>
          <p:cNvPr id="5" name="Slaidinumbri kohatäide 4">
            <a:extLst>
              <a:ext uri="{FF2B5EF4-FFF2-40B4-BE49-F238E27FC236}">
                <a16:creationId xmlns:a16="http://schemas.microsoft.com/office/drawing/2014/main" id="{3AE2B940-9E0D-799C-E8DF-9C474AE8A1F1}"/>
              </a:ext>
            </a:extLst>
          </p:cNvPr>
          <p:cNvSpPr>
            <a:spLocks noGrp="1"/>
          </p:cNvSpPr>
          <p:nvPr>
            <p:ph type="sldNum" sz="quarter" idx="12"/>
          </p:nvPr>
        </p:nvSpPr>
        <p:spPr/>
        <p:txBody>
          <a:bodyPr/>
          <a:lstStyle/>
          <a:p>
            <a:fld id="{7BE69E03-4804-4553-A1EC-F089884EF50F}" type="slidenum">
              <a:rPr lang="en-US" smtClean="0"/>
              <a:t>4</a:t>
            </a:fld>
            <a:endParaRPr lang="en-US"/>
          </a:p>
        </p:txBody>
      </p:sp>
    </p:spTree>
    <p:extLst>
      <p:ext uri="{BB962C8B-B14F-4D97-AF65-F5344CB8AC3E}">
        <p14:creationId xmlns:p14="http://schemas.microsoft.com/office/powerpoint/2010/main" val="2489343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E4C975CF-B7C1-AE8D-E470-4EE959BB8FA2}"/>
              </a:ext>
            </a:extLst>
          </p:cNvPr>
          <p:cNvSpPr>
            <a:spLocks noGrp="1"/>
          </p:cNvSpPr>
          <p:nvPr>
            <p:ph type="title"/>
          </p:nvPr>
        </p:nvSpPr>
        <p:spPr>
          <a:xfrm>
            <a:off x="681753" y="541378"/>
            <a:ext cx="10729511" cy="681941"/>
          </a:xfrm>
        </p:spPr>
        <p:txBody>
          <a:bodyPr>
            <a:normAutofit fontScale="90000"/>
          </a:bodyPr>
          <a:lstStyle/>
          <a:p>
            <a:r>
              <a:rPr lang="et-EE" dirty="0"/>
              <a:t>Kuupäevad mis tuleb meelde jätta .</a:t>
            </a:r>
            <a:br>
              <a:rPr lang="et-EE" dirty="0"/>
            </a:br>
            <a:endParaRPr lang="et-EE" dirty="0"/>
          </a:p>
        </p:txBody>
      </p:sp>
      <p:sp>
        <p:nvSpPr>
          <p:cNvPr id="3" name="Sisu kohatäide 2">
            <a:extLst>
              <a:ext uri="{FF2B5EF4-FFF2-40B4-BE49-F238E27FC236}">
                <a16:creationId xmlns:a16="http://schemas.microsoft.com/office/drawing/2014/main" id="{E47779EE-7428-D23B-9D6C-574295FEB81E}"/>
              </a:ext>
            </a:extLst>
          </p:cNvPr>
          <p:cNvSpPr>
            <a:spLocks noGrp="1"/>
          </p:cNvSpPr>
          <p:nvPr>
            <p:ph idx="1"/>
          </p:nvPr>
        </p:nvSpPr>
        <p:spPr>
          <a:xfrm>
            <a:off x="681756" y="1223319"/>
            <a:ext cx="10729511" cy="5074455"/>
          </a:xfrm>
        </p:spPr>
        <p:txBody>
          <a:bodyPr>
            <a:normAutofit/>
          </a:bodyPr>
          <a:lstStyle/>
          <a:p>
            <a:r>
              <a:rPr lang="et-EE" dirty="0">
                <a:solidFill>
                  <a:srgbClr val="FF0000"/>
                </a:solidFill>
              </a:rPr>
              <a:t>15 august </a:t>
            </a:r>
            <a:r>
              <a:rPr lang="et-EE" dirty="0"/>
              <a:t>-  </a:t>
            </a:r>
            <a:r>
              <a:rPr lang="et-EE" sz="2000" b="0" i="0" dirty="0">
                <a:solidFill>
                  <a:srgbClr val="000000"/>
                </a:solidFill>
                <a:effectLst/>
                <a:latin typeface="TimesNewRomanPSMT"/>
              </a:rPr>
              <a:t>Taotleja esitab muudatused nende põldude piiride kohta, mille kohta ta taotleb põhisissetuleku toetust, hiljemalt taotluse esitamise aasta 15. augustiks.</a:t>
            </a:r>
            <a:endParaRPr lang="et-EE" dirty="0"/>
          </a:p>
          <a:p>
            <a:r>
              <a:rPr lang="et-EE" dirty="0">
                <a:solidFill>
                  <a:srgbClr val="FF0000"/>
                </a:solidFill>
              </a:rPr>
              <a:t>15 oktoober </a:t>
            </a:r>
            <a:r>
              <a:rPr lang="et-EE" dirty="0"/>
              <a:t>- Lämmastikku siduvate põllumajanduskultuuride kasvualal on lubatud talivilja kasvatamine, mis peab olema rajatud hiljemalt taotluse esitamise aasta 15. oktoobriks. </a:t>
            </a:r>
            <a:r>
              <a:rPr lang="et-EE" sz="2000" dirty="0">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rPr>
              <a:t>põllumaad, millel ei kasvatata talivilja, ei künta sisse enne 15. oktoobrit ega kasutata seal muid taimikut kahjustavaid </a:t>
            </a:r>
            <a:r>
              <a:rPr lang="et-EE" sz="2000" dirty="0" err="1">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rPr>
              <a:t>mullaharimisviise</a:t>
            </a:r>
            <a:r>
              <a:rPr lang="et-EE" sz="2000" dirty="0">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rPr>
              <a:t>.</a:t>
            </a:r>
            <a:endParaRPr lang="et-EE" dirty="0"/>
          </a:p>
          <a:p>
            <a:r>
              <a:rPr lang="et-EE" dirty="0">
                <a:solidFill>
                  <a:srgbClr val="FF0000"/>
                </a:solidFill>
              </a:rPr>
              <a:t>1.November </a:t>
            </a:r>
            <a:r>
              <a:rPr lang="et-EE" dirty="0"/>
              <a:t>– Kuni 1. novembrini võib põllu pinda vähendada ja toetuse taotlemise märkeid eemaldada.</a:t>
            </a:r>
          </a:p>
          <a:p>
            <a:r>
              <a:rPr lang="et-EE" sz="2000" kern="50" dirty="0">
                <a:latin typeface="Calibri" panose="020F0502020204030204" pitchFamily="34" charset="0"/>
                <a:ea typeface="SimSun" panose="02010600030101010101" pitchFamily="2" charset="-122"/>
                <a:cs typeface="Calibri" panose="020F0502020204030204" pitchFamily="34" charset="0"/>
              </a:rPr>
              <a:t> </a:t>
            </a:r>
            <a:r>
              <a:rPr lang="et-EE" sz="2000" kern="50" dirty="0">
                <a:solidFill>
                  <a:srgbClr val="FF0000"/>
                </a:solidFill>
                <a:latin typeface="Calibri" panose="020F0502020204030204" pitchFamily="34" charset="0"/>
                <a:ea typeface="SimSun" panose="02010600030101010101" pitchFamily="2" charset="-122"/>
                <a:cs typeface="Calibri" panose="020F0502020204030204" pitchFamily="34" charset="0"/>
              </a:rPr>
              <a:t>1 november kuni 31 märts </a:t>
            </a:r>
            <a:r>
              <a:rPr lang="et-EE" sz="2000" kern="50" dirty="0">
                <a:latin typeface="Calibri" panose="020F0502020204030204" pitchFamily="34" charset="0"/>
                <a:ea typeface="SimSun" panose="02010600030101010101" pitchFamily="2" charset="-122"/>
                <a:cs typeface="Calibri" panose="020F0502020204030204" pitchFamily="34" charset="0"/>
              </a:rPr>
              <a:t>- Talviseks taimkatteks loetakse 1. novembrist kuni 31. märtsini põllumaal ja püsikultuuride alusel maal olevad põllumajanduskultuurid, sealhulgas vahekultuur, kõrretüü ja taimejäänused.</a:t>
            </a:r>
            <a:endParaRPr lang="et-EE" dirty="0"/>
          </a:p>
          <a:p>
            <a:endParaRPr lang="et-EE" dirty="0"/>
          </a:p>
        </p:txBody>
      </p:sp>
      <p:sp>
        <p:nvSpPr>
          <p:cNvPr id="4" name="Kuupäeva kohatäide 3">
            <a:extLst>
              <a:ext uri="{FF2B5EF4-FFF2-40B4-BE49-F238E27FC236}">
                <a16:creationId xmlns:a16="http://schemas.microsoft.com/office/drawing/2014/main" id="{A015DA08-FCD5-B90C-5999-668E57222747}"/>
              </a:ext>
            </a:extLst>
          </p:cNvPr>
          <p:cNvSpPr>
            <a:spLocks noGrp="1"/>
          </p:cNvSpPr>
          <p:nvPr>
            <p:ph type="dt" sz="half" idx="10"/>
          </p:nvPr>
        </p:nvSpPr>
        <p:spPr/>
        <p:txBody>
          <a:bodyPr/>
          <a:lstStyle/>
          <a:p>
            <a:r>
              <a:rPr lang="et-EE"/>
              <a:t>17.11.2023</a:t>
            </a:r>
            <a:endParaRPr lang="en-US" dirty="0"/>
          </a:p>
        </p:txBody>
      </p:sp>
      <p:sp>
        <p:nvSpPr>
          <p:cNvPr id="5" name="Slaidinumbri kohatäide 4">
            <a:extLst>
              <a:ext uri="{FF2B5EF4-FFF2-40B4-BE49-F238E27FC236}">
                <a16:creationId xmlns:a16="http://schemas.microsoft.com/office/drawing/2014/main" id="{954F0968-73BB-B072-9DC2-0F8A9A37E282}"/>
              </a:ext>
            </a:extLst>
          </p:cNvPr>
          <p:cNvSpPr>
            <a:spLocks noGrp="1"/>
          </p:cNvSpPr>
          <p:nvPr>
            <p:ph type="sldNum" sz="quarter" idx="12"/>
          </p:nvPr>
        </p:nvSpPr>
        <p:spPr/>
        <p:txBody>
          <a:bodyPr/>
          <a:lstStyle/>
          <a:p>
            <a:fld id="{7BE69E03-4804-4553-A1EC-F089884EF50F}" type="slidenum">
              <a:rPr lang="en-US" smtClean="0"/>
              <a:t>5</a:t>
            </a:fld>
            <a:endParaRPr lang="en-US"/>
          </a:p>
        </p:txBody>
      </p:sp>
    </p:spTree>
    <p:extLst>
      <p:ext uri="{BB962C8B-B14F-4D97-AF65-F5344CB8AC3E}">
        <p14:creationId xmlns:p14="http://schemas.microsoft.com/office/powerpoint/2010/main" val="481442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22F52C16-9DE8-B7BA-2747-8184EF7B7BF3}"/>
              </a:ext>
            </a:extLst>
          </p:cNvPr>
          <p:cNvSpPr>
            <a:spLocks noGrp="1"/>
          </p:cNvSpPr>
          <p:nvPr>
            <p:ph type="title"/>
          </p:nvPr>
        </p:nvSpPr>
        <p:spPr>
          <a:xfrm>
            <a:off x="913775" y="618517"/>
            <a:ext cx="10364451" cy="590081"/>
          </a:xfrm>
        </p:spPr>
        <p:txBody>
          <a:bodyPr/>
          <a:lstStyle/>
          <a:p>
            <a:r>
              <a:rPr lang="et-EE" dirty="0"/>
              <a:t>Kevadise taotlemise kogemused</a:t>
            </a:r>
          </a:p>
        </p:txBody>
      </p:sp>
      <p:sp>
        <p:nvSpPr>
          <p:cNvPr id="3" name="Sisu kohatäide 2">
            <a:extLst>
              <a:ext uri="{FF2B5EF4-FFF2-40B4-BE49-F238E27FC236}">
                <a16:creationId xmlns:a16="http://schemas.microsoft.com/office/drawing/2014/main" id="{A2727BE4-3335-965B-469A-4DFBE98CA994}"/>
              </a:ext>
            </a:extLst>
          </p:cNvPr>
          <p:cNvSpPr>
            <a:spLocks noGrp="1"/>
          </p:cNvSpPr>
          <p:nvPr>
            <p:ph idx="1"/>
          </p:nvPr>
        </p:nvSpPr>
        <p:spPr>
          <a:xfrm>
            <a:off x="913775" y="1359673"/>
            <a:ext cx="10364452" cy="4431527"/>
          </a:xfrm>
        </p:spPr>
        <p:txBody>
          <a:bodyPr>
            <a:normAutofit fontScale="92500" lnSpcReduction="10000"/>
          </a:bodyPr>
          <a:lstStyle/>
          <a:p>
            <a:r>
              <a:rPr lang="et-EE" dirty="0"/>
              <a:t>Taotlusvoor avanes alles 10 mail</a:t>
            </a:r>
          </a:p>
          <a:p>
            <a:r>
              <a:rPr lang="et-EE" dirty="0"/>
              <a:t>Poollooduslikud kooslused eraldi kaardikihis pärandniitudena</a:t>
            </a:r>
          </a:p>
          <a:p>
            <a:r>
              <a:rPr lang="et-EE" dirty="0"/>
              <a:t>Tingimuslikkuse HPK 8-1 mittetootvate alade nõue 4% . Nõude erisused.</a:t>
            </a:r>
          </a:p>
          <a:p>
            <a:r>
              <a:rPr lang="et-EE" dirty="0"/>
              <a:t>Püsirohumaade ülesharimine ja mahetootjate erandi kaotamine. HPK 1</a:t>
            </a:r>
          </a:p>
          <a:p>
            <a:r>
              <a:rPr lang="et-EE" dirty="0"/>
              <a:t>Talvise taimkatte 50% nõude täitmine  HPK 6</a:t>
            </a:r>
          </a:p>
          <a:p>
            <a:r>
              <a:rPr lang="et-EE" dirty="0"/>
              <a:t>Veekaitsevööndid versus vooluvee puhverribad  HPK 4</a:t>
            </a:r>
          </a:p>
          <a:p>
            <a:r>
              <a:rPr lang="et-EE" dirty="0"/>
              <a:t>Põldude joonistamise uued vahendid</a:t>
            </a:r>
          </a:p>
          <a:p>
            <a:r>
              <a:rPr lang="et-EE" dirty="0"/>
              <a:t>Massiivi suuruste õigeaegne muutmine. </a:t>
            </a:r>
          </a:p>
          <a:p>
            <a:r>
              <a:rPr lang="et-EE" dirty="0"/>
              <a:t>Kolme aastase rohumaa mõiste muutumine mahetoetuse taotlemisel. </a:t>
            </a:r>
          </a:p>
          <a:p>
            <a:r>
              <a:rPr lang="et-EE" dirty="0"/>
              <a:t>Ökoteenuse toetuse põldude joonistamine.</a:t>
            </a:r>
          </a:p>
          <a:p>
            <a:endParaRPr lang="et-EE" dirty="0"/>
          </a:p>
          <a:p>
            <a:endParaRPr lang="et-EE" dirty="0"/>
          </a:p>
        </p:txBody>
      </p:sp>
      <p:sp>
        <p:nvSpPr>
          <p:cNvPr id="4" name="Kuupäeva kohatäide 3">
            <a:extLst>
              <a:ext uri="{FF2B5EF4-FFF2-40B4-BE49-F238E27FC236}">
                <a16:creationId xmlns:a16="http://schemas.microsoft.com/office/drawing/2014/main" id="{56BD27A3-8B5A-D186-D64F-E3E69D42E1C9}"/>
              </a:ext>
            </a:extLst>
          </p:cNvPr>
          <p:cNvSpPr>
            <a:spLocks noGrp="1"/>
          </p:cNvSpPr>
          <p:nvPr>
            <p:ph type="dt" sz="half" idx="10"/>
          </p:nvPr>
        </p:nvSpPr>
        <p:spPr/>
        <p:txBody>
          <a:bodyPr/>
          <a:lstStyle/>
          <a:p>
            <a:r>
              <a:rPr lang="et-EE"/>
              <a:t>17.11.2023</a:t>
            </a:r>
            <a:endParaRPr lang="en-US" dirty="0"/>
          </a:p>
        </p:txBody>
      </p:sp>
      <p:sp>
        <p:nvSpPr>
          <p:cNvPr id="6" name="Slaidinumbri kohatäide 5">
            <a:extLst>
              <a:ext uri="{FF2B5EF4-FFF2-40B4-BE49-F238E27FC236}">
                <a16:creationId xmlns:a16="http://schemas.microsoft.com/office/drawing/2014/main" id="{18EAFE67-592A-B464-7F47-FC9D391DB2DE}"/>
              </a:ext>
            </a:extLst>
          </p:cNvPr>
          <p:cNvSpPr>
            <a:spLocks noGrp="1"/>
          </p:cNvSpPr>
          <p:nvPr>
            <p:ph type="sldNum" sz="quarter" idx="12"/>
          </p:nvPr>
        </p:nvSpPr>
        <p:spPr/>
        <p:txBody>
          <a:bodyPr/>
          <a:lstStyle/>
          <a:p>
            <a:fld id="{7BE69E03-4804-4553-A1EC-F089884EF50F}" type="slidenum">
              <a:rPr lang="en-US" smtClean="0"/>
              <a:t>6</a:t>
            </a:fld>
            <a:endParaRPr lang="en-US"/>
          </a:p>
        </p:txBody>
      </p:sp>
    </p:spTree>
    <p:extLst>
      <p:ext uri="{BB962C8B-B14F-4D97-AF65-F5344CB8AC3E}">
        <p14:creationId xmlns:p14="http://schemas.microsoft.com/office/powerpoint/2010/main" val="1379344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395" y="670338"/>
            <a:ext cx="10729511" cy="4524091"/>
          </a:xfrm>
        </p:spPr>
        <p:txBody>
          <a:bodyPr>
            <a:normAutofit fontScale="85000" lnSpcReduction="10000"/>
          </a:bodyPr>
          <a:lstStyle/>
          <a:p>
            <a:pPr marL="114275" indent="0">
              <a:lnSpc>
                <a:spcPct val="107000"/>
              </a:lnSpc>
              <a:spcAft>
                <a:spcPts val="1428"/>
              </a:spcAft>
              <a:buNone/>
            </a:pPr>
            <a:r>
              <a:rPr lang="en-US" sz="2539" dirty="0">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rPr>
              <a:t> </a:t>
            </a:r>
            <a:endParaRPr lang="et-EE" sz="2328" b="1" dirty="0">
              <a:solidFill>
                <a:srgbClr val="5B9BD5"/>
              </a:solidFill>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endParaRPr>
          </a:p>
          <a:p>
            <a:pPr marL="114275" indent="0">
              <a:lnSpc>
                <a:spcPct val="107000"/>
              </a:lnSpc>
              <a:spcAft>
                <a:spcPts val="1428"/>
              </a:spcAft>
              <a:buNone/>
            </a:pPr>
            <a:r>
              <a:rPr lang="et-EE" sz="2328" b="1" dirty="0">
                <a:solidFill>
                  <a:schemeClr val="accent1">
                    <a:lumMod val="75000"/>
                  </a:schemeClr>
                </a:solidFill>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rPr>
              <a:t>HPK 8</a:t>
            </a:r>
            <a:r>
              <a:rPr lang="en-US" sz="2328" b="1" dirty="0">
                <a:solidFill>
                  <a:schemeClr val="accent1">
                    <a:lumMod val="75000"/>
                  </a:schemeClr>
                </a:solidFill>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rPr>
              <a:t>.</a:t>
            </a:r>
            <a:r>
              <a:rPr lang="et-EE" sz="2328" b="1" dirty="0">
                <a:solidFill>
                  <a:schemeClr val="accent1">
                    <a:lumMod val="75000"/>
                  </a:schemeClr>
                </a:solidFill>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rPr>
              <a:t>1</a:t>
            </a:r>
            <a:r>
              <a:rPr lang="en-US" sz="2328" dirty="0">
                <a:solidFill>
                  <a:schemeClr val="accent1">
                    <a:lumMod val="75000"/>
                  </a:schemeClr>
                </a:solidFill>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rPr>
              <a:t> </a:t>
            </a:r>
            <a:r>
              <a:rPr lang="et-EE" sz="2328" dirty="0">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rPr>
              <a:t>Põllumajandustootja jätab alljärgnevatel slaididel väljatoodud variantides 1, 2 või 3 sätestatud ulatuses tootmisest kõrvale järgmised maa-alad ja elemendid, mis asuvad tema põllumajandusliku majapidamise põllumaal või külgnevad sellega:</a:t>
            </a:r>
          </a:p>
          <a:p>
            <a:pPr>
              <a:lnSpc>
                <a:spcPct val="107000"/>
              </a:lnSpc>
              <a:spcAft>
                <a:spcPts val="1428"/>
              </a:spcAft>
            </a:pPr>
            <a:r>
              <a:rPr lang="et-EE" sz="2328" dirty="0">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rPr>
              <a:t>1) mitte - tootlik maa-ala: mustkesa, sööti jäetud maa ja haljaskesa haljasväetise sisse künniks; </a:t>
            </a:r>
          </a:p>
          <a:p>
            <a:pPr>
              <a:lnSpc>
                <a:spcPct val="107000"/>
              </a:lnSpc>
              <a:spcAft>
                <a:spcPts val="1428"/>
              </a:spcAft>
            </a:pPr>
            <a:r>
              <a:rPr lang="et-EE" sz="2328" dirty="0">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rPr>
              <a:t>2) mitte - tootlik maa-ala: 6–12 meetri laiune rohumaariba ja  HPK 4 puhverriba;</a:t>
            </a:r>
          </a:p>
          <a:p>
            <a:pPr>
              <a:lnSpc>
                <a:spcPct val="107000"/>
              </a:lnSpc>
              <a:spcAft>
                <a:spcPts val="1428"/>
              </a:spcAft>
            </a:pPr>
            <a:r>
              <a:rPr lang="et-EE" sz="2328" dirty="0">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rPr>
              <a:t>3) Maastikuelemendid  määruse nr 68 § 6 lõigetes 1-4 ja 6-8 väljatoodud maastikuelemendid.</a:t>
            </a:r>
          </a:p>
          <a:p>
            <a:pPr>
              <a:lnSpc>
                <a:spcPct val="107000"/>
              </a:lnSpc>
              <a:spcAft>
                <a:spcPts val="1428"/>
              </a:spcAft>
            </a:pPr>
            <a:endParaRPr lang="et-EE" sz="2328" dirty="0">
              <a:effectLst>
                <a:outerShdw blurRad="38100" dist="25400" dir="5400000" algn="ctr">
                  <a:srgbClr val="6E747A">
                    <a:alpha val="43000"/>
                  </a:srgbClr>
                </a:outerShdw>
              </a:effectLst>
              <a:latin typeface="Calibri" panose="020F0502020204030204" pitchFamily="34" charset="0"/>
              <a:cs typeface="Calibri" panose="020F0502020204030204" pitchFamily="34" charset="0"/>
            </a:endParaRPr>
          </a:p>
          <a:p>
            <a:pPr>
              <a:lnSpc>
                <a:spcPct val="107000"/>
              </a:lnSpc>
              <a:spcAft>
                <a:spcPts val="1428"/>
              </a:spcAft>
            </a:pPr>
            <a:endParaRPr lang="et-EE" dirty="0"/>
          </a:p>
        </p:txBody>
      </p:sp>
      <p:sp>
        <p:nvSpPr>
          <p:cNvPr id="4" name="Kuupäeva kohatäide 3">
            <a:extLst>
              <a:ext uri="{FF2B5EF4-FFF2-40B4-BE49-F238E27FC236}">
                <a16:creationId xmlns:a16="http://schemas.microsoft.com/office/drawing/2014/main" id="{45E5A65E-1C80-5E1B-2E4F-3B9D439EAE62}"/>
              </a:ext>
            </a:extLst>
          </p:cNvPr>
          <p:cNvSpPr>
            <a:spLocks noGrp="1"/>
          </p:cNvSpPr>
          <p:nvPr>
            <p:ph type="dt" sz="half" idx="10"/>
          </p:nvPr>
        </p:nvSpPr>
        <p:spPr/>
        <p:txBody>
          <a:bodyPr/>
          <a:lstStyle/>
          <a:p>
            <a:r>
              <a:rPr lang="et-EE"/>
              <a:t>17.11.2023</a:t>
            </a:r>
            <a:endParaRPr lang="en-US" dirty="0"/>
          </a:p>
        </p:txBody>
      </p:sp>
      <p:sp>
        <p:nvSpPr>
          <p:cNvPr id="5" name="Slaidinumbri kohatäide 4">
            <a:extLst>
              <a:ext uri="{FF2B5EF4-FFF2-40B4-BE49-F238E27FC236}">
                <a16:creationId xmlns:a16="http://schemas.microsoft.com/office/drawing/2014/main" id="{4F69AC0D-966E-ABE7-496C-788D83B4D106}"/>
              </a:ext>
            </a:extLst>
          </p:cNvPr>
          <p:cNvSpPr>
            <a:spLocks noGrp="1"/>
          </p:cNvSpPr>
          <p:nvPr>
            <p:ph type="sldNum" sz="quarter" idx="12"/>
          </p:nvPr>
        </p:nvSpPr>
        <p:spPr/>
        <p:txBody>
          <a:bodyPr/>
          <a:lstStyle/>
          <a:p>
            <a:fld id="{7BE69E03-4804-4553-A1EC-F089884EF50F}" type="slidenum">
              <a:rPr lang="en-US" smtClean="0"/>
              <a:t>7</a:t>
            </a:fld>
            <a:endParaRPr lang="en-US"/>
          </a:p>
        </p:txBody>
      </p:sp>
    </p:spTree>
    <p:extLst>
      <p:ext uri="{BB962C8B-B14F-4D97-AF65-F5344CB8AC3E}">
        <p14:creationId xmlns:p14="http://schemas.microsoft.com/office/powerpoint/2010/main" val="3762779661"/>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784" y="914574"/>
            <a:ext cx="10729511" cy="4524091"/>
          </a:xfrm>
        </p:spPr>
        <p:txBody>
          <a:bodyPr>
            <a:normAutofit fontScale="92500"/>
          </a:bodyPr>
          <a:lstStyle/>
          <a:p>
            <a:pPr marL="114275" indent="0">
              <a:lnSpc>
                <a:spcPct val="107000"/>
              </a:lnSpc>
              <a:spcAft>
                <a:spcPts val="1428"/>
              </a:spcAft>
              <a:buNone/>
            </a:pPr>
            <a:r>
              <a:rPr lang="et-EE" sz="2539" b="1" dirty="0">
                <a:solidFill>
                  <a:schemeClr val="accent1">
                    <a:lumMod val="75000"/>
                  </a:schemeClr>
                </a:solidFill>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rPr>
              <a:t>HPK 6</a:t>
            </a:r>
            <a:r>
              <a:rPr lang="et-EE" sz="2539" dirty="0">
                <a:solidFill>
                  <a:schemeClr val="accent1">
                    <a:lumMod val="75000"/>
                  </a:schemeClr>
                </a:solidFill>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rPr>
              <a:t> </a:t>
            </a:r>
            <a:r>
              <a:rPr lang="et-EE" sz="2539" b="1" dirty="0">
                <a:solidFill>
                  <a:schemeClr val="accent1">
                    <a:lumMod val="75000"/>
                  </a:schemeClr>
                </a:solidFill>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rPr>
              <a:t>Katmata mulla puudumine kõige kriitilisema(te)l perioodi(de)l</a:t>
            </a:r>
            <a:endParaRPr lang="et-EE" sz="2539"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428"/>
              </a:spcAft>
            </a:pPr>
            <a:r>
              <a:rPr lang="et-EE" sz="2539" kern="50" dirty="0">
                <a:latin typeface="Calibri" panose="020F0502020204030204" pitchFamily="34" charset="0"/>
                <a:ea typeface="SimSun" panose="02010600030101010101" pitchFamily="2" charset="-122"/>
                <a:cs typeface="Calibri" panose="020F0502020204030204" pitchFamily="34" charset="0"/>
              </a:rPr>
              <a:t>Põllumajandusliku majapidamise põllumaast ja püsikultuuride alusest maast peab vähemalt </a:t>
            </a:r>
            <a:r>
              <a:rPr lang="et-EE" sz="2539" kern="50" dirty="0">
                <a:solidFill>
                  <a:srgbClr val="FF0000"/>
                </a:solidFill>
                <a:latin typeface="Calibri" panose="020F0502020204030204" pitchFamily="34" charset="0"/>
                <a:ea typeface="SimSun" panose="02010600030101010101" pitchFamily="2" charset="-122"/>
                <a:cs typeface="Calibri" panose="020F0502020204030204" pitchFamily="34" charset="0"/>
              </a:rPr>
              <a:t>50 protsenti </a:t>
            </a:r>
            <a:r>
              <a:rPr lang="et-EE" sz="2539" kern="50" dirty="0">
                <a:latin typeface="Calibri" panose="020F0502020204030204" pitchFamily="34" charset="0"/>
                <a:ea typeface="SimSun" panose="02010600030101010101" pitchFamily="2" charset="-122"/>
                <a:cs typeface="Calibri" panose="020F0502020204030204" pitchFamily="34" charset="0"/>
              </a:rPr>
              <a:t>olema talvise taimkatte all. Kui põllumajandusliku majapidamise põllumaast ja püsikultuuride alusest maast vähemalt 50 protsendil kasvatatakse köögivilja, puuvilja, marjakultuuri, lilli, maitse- ja ravimtaimi ning istikuid, peab põllumajandusliku majapidamise põllumaast ja püsikultuuride alusest maast vähemalt </a:t>
            </a:r>
            <a:r>
              <a:rPr lang="et-EE" sz="2539" kern="50" dirty="0">
                <a:solidFill>
                  <a:srgbClr val="FF0000"/>
                </a:solidFill>
                <a:latin typeface="Calibri" panose="020F0502020204030204" pitchFamily="34" charset="0"/>
                <a:ea typeface="SimSun" panose="02010600030101010101" pitchFamily="2" charset="-122"/>
                <a:cs typeface="Calibri" panose="020F0502020204030204" pitchFamily="34" charset="0"/>
              </a:rPr>
              <a:t>30 protsenti </a:t>
            </a:r>
            <a:r>
              <a:rPr lang="et-EE" sz="2539" kern="50" dirty="0">
                <a:latin typeface="Calibri" panose="020F0502020204030204" pitchFamily="34" charset="0"/>
                <a:ea typeface="SimSun" panose="02010600030101010101" pitchFamily="2" charset="-122"/>
                <a:cs typeface="Calibri" panose="020F0502020204030204" pitchFamily="34" charset="0"/>
              </a:rPr>
              <a:t>olema talvise taimkatte all. Talviseks taimkatteks loetakse 1. novembrist kuni 31. märtsini põllumaal ja püsikultuuride alusel maal olevad põllumajanduskultuurid, sealhulgas vahekultuur, kõrretüü ja taimejäänused.</a:t>
            </a:r>
            <a:endParaRPr lang="et-EE" dirty="0">
              <a:latin typeface="Calibri" panose="020F0502020204030204" pitchFamily="34" charset="0"/>
              <a:cs typeface="Calibri" panose="020F0502020204030204" pitchFamily="34" charset="0"/>
            </a:endParaRPr>
          </a:p>
        </p:txBody>
      </p:sp>
      <p:sp>
        <p:nvSpPr>
          <p:cNvPr id="2" name="Kuupäeva kohatäide 1">
            <a:extLst>
              <a:ext uri="{FF2B5EF4-FFF2-40B4-BE49-F238E27FC236}">
                <a16:creationId xmlns:a16="http://schemas.microsoft.com/office/drawing/2014/main" id="{2730FC63-D690-BDA7-EFB9-CC8F3783409A}"/>
              </a:ext>
            </a:extLst>
          </p:cNvPr>
          <p:cNvSpPr>
            <a:spLocks noGrp="1"/>
          </p:cNvSpPr>
          <p:nvPr>
            <p:ph type="dt" sz="half" idx="10"/>
          </p:nvPr>
        </p:nvSpPr>
        <p:spPr/>
        <p:txBody>
          <a:bodyPr/>
          <a:lstStyle/>
          <a:p>
            <a:r>
              <a:rPr lang="et-EE"/>
              <a:t>17.11.2023</a:t>
            </a:r>
            <a:endParaRPr lang="en-US" dirty="0"/>
          </a:p>
        </p:txBody>
      </p:sp>
      <p:sp>
        <p:nvSpPr>
          <p:cNvPr id="4" name="Slaidinumbri kohatäide 3">
            <a:extLst>
              <a:ext uri="{FF2B5EF4-FFF2-40B4-BE49-F238E27FC236}">
                <a16:creationId xmlns:a16="http://schemas.microsoft.com/office/drawing/2014/main" id="{100AF2D0-D232-F9A1-8906-D810F0A78217}"/>
              </a:ext>
            </a:extLst>
          </p:cNvPr>
          <p:cNvSpPr>
            <a:spLocks noGrp="1"/>
          </p:cNvSpPr>
          <p:nvPr>
            <p:ph type="sldNum" sz="quarter" idx="12"/>
          </p:nvPr>
        </p:nvSpPr>
        <p:spPr/>
        <p:txBody>
          <a:bodyPr/>
          <a:lstStyle/>
          <a:p>
            <a:fld id="{7BE69E03-4804-4553-A1EC-F089884EF50F}" type="slidenum">
              <a:rPr lang="en-US" smtClean="0"/>
              <a:t>8</a:t>
            </a:fld>
            <a:endParaRPr lang="en-US"/>
          </a:p>
        </p:txBody>
      </p:sp>
    </p:spTree>
    <p:extLst>
      <p:ext uri="{BB962C8B-B14F-4D97-AF65-F5344CB8AC3E}">
        <p14:creationId xmlns:p14="http://schemas.microsoft.com/office/powerpoint/2010/main" val="1211100409"/>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9006" y="525"/>
            <a:ext cx="10729511" cy="6781043"/>
          </a:xfrm>
        </p:spPr>
        <p:txBody>
          <a:bodyPr>
            <a:normAutofit fontScale="92500" lnSpcReduction="20000"/>
          </a:bodyPr>
          <a:lstStyle/>
          <a:p>
            <a:pPr marL="114275" indent="0">
              <a:lnSpc>
                <a:spcPct val="107000"/>
              </a:lnSpc>
              <a:spcAft>
                <a:spcPts val="1428"/>
              </a:spcAft>
              <a:buNone/>
            </a:pPr>
            <a:r>
              <a:rPr lang="et-EE" sz="2434" b="1" dirty="0">
                <a:solidFill>
                  <a:schemeClr val="accent1">
                    <a:lumMod val="75000"/>
                  </a:schemeClr>
                </a:solidFill>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rPr>
              <a:t>HPK 4</a:t>
            </a:r>
            <a:r>
              <a:rPr lang="et-EE" sz="2434" dirty="0">
                <a:solidFill>
                  <a:schemeClr val="accent1">
                    <a:lumMod val="75000"/>
                  </a:schemeClr>
                </a:solidFill>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rPr>
              <a:t> </a:t>
            </a:r>
            <a:r>
              <a:rPr lang="et-EE" sz="2434" b="1" dirty="0">
                <a:solidFill>
                  <a:schemeClr val="accent1">
                    <a:lumMod val="75000"/>
                  </a:schemeClr>
                </a:solidFill>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rPr>
              <a:t>Puhverribade rajamine vooluveekogude äärde</a:t>
            </a:r>
            <a:endParaRPr lang="et-EE" sz="2434"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428"/>
              </a:spcAft>
            </a:pPr>
            <a:r>
              <a:rPr lang="et-EE" sz="2434" dirty="0">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rPr>
              <a:t>Vooluveekogu äärde tuleb jätta puhverriba, kus on keelatud väetist ja taimekaitsevahendeid kasutada. Puhverriba laius arvestatakse veeseaduse § 118 lõigetes 3 ja 4 sätestatud lähtejoonest. Puhverriba laius on vähemalt:</a:t>
            </a:r>
            <a:endParaRPr lang="et-EE" sz="2434"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428"/>
              </a:spcAft>
            </a:pPr>
            <a:r>
              <a:rPr lang="et-EE" sz="2434" dirty="0">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rPr>
              <a:t>1) 1 meeter – alla 10-ruutkilomeetrise valgalaga peakraavil ja maaparandussüsteemi avatud eesvooluna kasutataval kraavil, kui nimetatud kraavi veekogutüüp on keskkonnaregistri Eesti looduse infosüsteemi andmetel peakraav või kraav.</a:t>
            </a:r>
            <a:endParaRPr lang="et-EE" sz="2434"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428"/>
              </a:spcAft>
            </a:pPr>
            <a:r>
              <a:rPr lang="et-EE" sz="2434" dirty="0">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rPr>
              <a:t>Erandina on puhverriba laius 3 meetrit alla 10-ruutkilomeetrise valgalaga peakraavil ja maaparandussüsteemi avatud eesvooluna kasutataval kraavil,</a:t>
            </a:r>
            <a:r>
              <a:rPr lang="fi-FI" sz="2434" dirty="0">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rPr>
              <a:t> </a:t>
            </a:r>
            <a:r>
              <a:rPr lang="fi-FI" sz="2434" dirty="0" err="1">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rPr>
              <a:t>kui</a:t>
            </a:r>
            <a:r>
              <a:rPr lang="fi-FI" sz="2434" dirty="0">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rPr>
              <a:t> </a:t>
            </a:r>
            <a:r>
              <a:rPr lang="et-EE" sz="2434" dirty="0">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rPr>
              <a:t>see asub vähemalt 10-protsendilise maapinna kaldega alal.</a:t>
            </a:r>
            <a:endParaRPr lang="et-EE" sz="2434"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428"/>
              </a:spcAft>
            </a:pPr>
            <a:r>
              <a:rPr lang="et-EE" sz="2434" dirty="0">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rPr>
              <a:t>2) 10 meetrit – jõe, oja ja kanali puhul, mille veekogutüüp on Eesti looduse infosüsteemi andmete kohaselt jõgi, oja või kanal, ning üle 10-ruutkilomeetrise valgalaga peakraavil ja maaparandussüsteemi avatud eesvooluna kasutaval vooluveekogul.</a:t>
            </a:r>
            <a:endParaRPr lang="et-EE" sz="2434" dirty="0">
              <a:latin typeface="Calibri" panose="020F0502020204030204" pitchFamily="34" charset="0"/>
              <a:ea typeface="Calibri" panose="020F0502020204030204" pitchFamily="34" charset="0"/>
              <a:cs typeface="Times New Roman" panose="02020603050405020304" pitchFamily="18" charset="0"/>
            </a:endParaRPr>
          </a:p>
          <a:p>
            <a:pPr marL="114275" indent="0">
              <a:buNone/>
            </a:pPr>
            <a:endParaRPr lang="et-EE" sz="2434" dirty="0"/>
          </a:p>
        </p:txBody>
      </p:sp>
      <p:sp>
        <p:nvSpPr>
          <p:cNvPr id="2" name="Kuupäeva kohatäide 1">
            <a:extLst>
              <a:ext uri="{FF2B5EF4-FFF2-40B4-BE49-F238E27FC236}">
                <a16:creationId xmlns:a16="http://schemas.microsoft.com/office/drawing/2014/main" id="{C99EB08F-31A4-8AFF-6D3B-D9521C65B51F}"/>
              </a:ext>
            </a:extLst>
          </p:cNvPr>
          <p:cNvSpPr>
            <a:spLocks noGrp="1"/>
          </p:cNvSpPr>
          <p:nvPr>
            <p:ph type="dt" sz="half" idx="10"/>
          </p:nvPr>
        </p:nvSpPr>
        <p:spPr/>
        <p:txBody>
          <a:bodyPr/>
          <a:lstStyle/>
          <a:p>
            <a:r>
              <a:rPr lang="et-EE"/>
              <a:t>17.11.2023</a:t>
            </a:r>
            <a:endParaRPr lang="en-US" dirty="0"/>
          </a:p>
        </p:txBody>
      </p:sp>
      <p:sp>
        <p:nvSpPr>
          <p:cNvPr id="4" name="Slaidinumbri kohatäide 3">
            <a:extLst>
              <a:ext uri="{FF2B5EF4-FFF2-40B4-BE49-F238E27FC236}">
                <a16:creationId xmlns:a16="http://schemas.microsoft.com/office/drawing/2014/main" id="{DEDBC84F-7E9E-E2E7-B149-9DC4F12782E8}"/>
              </a:ext>
            </a:extLst>
          </p:cNvPr>
          <p:cNvSpPr>
            <a:spLocks noGrp="1"/>
          </p:cNvSpPr>
          <p:nvPr>
            <p:ph type="sldNum" sz="quarter" idx="12"/>
          </p:nvPr>
        </p:nvSpPr>
        <p:spPr/>
        <p:txBody>
          <a:bodyPr/>
          <a:lstStyle/>
          <a:p>
            <a:fld id="{7BE69E03-4804-4553-A1EC-F089884EF50F}" type="slidenum">
              <a:rPr lang="en-US" smtClean="0"/>
              <a:t>9</a:t>
            </a:fld>
            <a:endParaRPr lang="en-US"/>
          </a:p>
        </p:txBody>
      </p:sp>
    </p:spTree>
    <p:extLst>
      <p:ext uri="{BB962C8B-B14F-4D97-AF65-F5344CB8AC3E}">
        <p14:creationId xmlns:p14="http://schemas.microsoft.com/office/powerpoint/2010/main" val="1510159395"/>
      </p:ext>
    </p:extLst>
  </p:cSld>
  <p:clrMapOvr>
    <a:masterClrMapping/>
  </p:clrMapOvr>
  <p:transition spd="slow">
    <p:wipe/>
  </p:transition>
</p:sld>
</file>

<file path=ppt/theme/theme1.xml><?xml version="1.0" encoding="utf-8"?>
<a:theme xmlns:a="http://schemas.openxmlformats.org/drawingml/2006/main" name="Piisk">
  <a:themeElements>
    <a:clrScheme name="Piisk">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Piisk">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isk">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TM04033925[[fn=Piisk]]</Template>
  <TotalTime>424</TotalTime>
  <Words>1388</Words>
  <Application>Microsoft Office PowerPoint</Application>
  <PresentationFormat>Laiekraan</PresentationFormat>
  <Paragraphs>165</Paragraphs>
  <Slides>14</Slides>
  <Notes>7</Notes>
  <HiddenSlides>0</HiddenSlides>
  <MMClips>0</MMClips>
  <ScaleCrop>false</ScaleCrop>
  <HeadingPairs>
    <vt:vector size="6" baseType="variant">
      <vt:variant>
        <vt:lpstr>Kasutatud fondid</vt:lpstr>
      </vt:variant>
      <vt:variant>
        <vt:i4>6</vt:i4>
      </vt:variant>
      <vt:variant>
        <vt:lpstr>Kujundus</vt:lpstr>
      </vt:variant>
      <vt:variant>
        <vt:i4>1</vt:i4>
      </vt:variant>
      <vt:variant>
        <vt:lpstr>Slaidipealkirjad</vt:lpstr>
      </vt:variant>
      <vt:variant>
        <vt:i4>14</vt:i4>
      </vt:variant>
    </vt:vector>
  </HeadingPairs>
  <TitlesOfParts>
    <vt:vector size="21" baseType="lpstr">
      <vt:lpstr>Aino Headline</vt:lpstr>
      <vt:lpstr>Arial</vt:lpstr>
      <vt:lpstr>Calibri</vt:lpstr>
      <vt:lpstr>Symbol</vt:lpstr>
      <vt:lpstr>TimesNewRomanPSMT</vt:lpstr>
      <vt:lpstr>Tw Cen MT</vt:lpstr>
      <vt:lpstr>Piisk</vt:lpstr>
      <vt:lpstr>2023 pindala ja loomatoetuste taotlemine konsulendi pilgu läbi</vt:lpstr>
      <vt:lpstr>Millest räägin !</vt:lpstr>
      <vt:lpstr>Kuupäevad</vt:lpstr>
      <vt:lpstr>Kuupäevad , mis tuleb meelde jätta. </vt:lpstr>
      <vt:lpstr>Kuupäevad mis tuleb meelde jätta . </vt:lpstr>
      <vt:lpstr>Kevadise taotlemise kogemused</vt:lpstr>
      <vt:lpstr>PowerPointi esitlus</vt:lpstr>
      <vt:lpstr>PowerPointi esitlus</vt:lpstr>
      <vt:lpstr>PowerPointi esitlus</vt:lpstr>
      <vt:lpstr>Suvised suhtlemised klientide ja  PRIAga</vt:lpstr>
      <vt:lpstr>Sügisesed suhtlemised klientide ja PRIAga</vt:lpstr>
      <vt:lpstr>Halduskaristused</vt:lpstr>
      <vt:lpstr>Halduskaristuste arvutamine</vt:lpstr>
      <vt:lpstr>PowerPointi esitlus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 pindala ja loomatoetuste taotlemine konsulendi pilgu läbi</dc:title>
  <dc:creator>Olavy Sülla</dc:creator>
  <cp:lastModifiedBy>Olavy Sülla</cp:lastModifiedBy>
  <cp:revision>5</cp:revision>
  <dcterms:created xsi:type="dcterms:W3CDTF">2023-11-08T09:19:15Z</dcterms:created>
  <dcterms:modified xsi:type="dcterms:W3CDTF">2023-11-09T13:22:47Z</dcterms:modified>
</cp:coreProperties>
</file>