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2912"/>
  </p:normalViewPr>
  <p:slideViewPr>
    <p:cSldViewPr snapToGrid="0" snapToObjects="1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77ED2-AE3A-F249-8E21-8758D270F38D}" type="datetimeFigureOut">
              <a:rPr lang="en-EE" smtClean="0"/>
              <a:t>06/20/2023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DAD3B-1FE0-6F4F-836A-BA69F8480BF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65521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8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40">
            <a:extLst>
              <a:ext uri="{FF2B5EF4-FFF2-40B4-BE49-F238E27FC236}">
                <a16:creationId xmlns:a16="http://schemas.microsoft.com/office/drawing/2014/main" id="{068ACACB-DD9E-4155-84BF-8E4D43DEC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0" name="Rectangle 41">
              <a:extLst>
                <a:ext uri="{FF2B5EF4-FFF2-40B4-BE49-F238E27FC236}">
                  <a16:creationId xmlns:a16="http://schemas.microsoft.com/office/drawing/2014/main" id="{8A7B0AF6-6256-4262-A76E-47B08EAB9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8034A3B1-2FBE-4771-84C6-797415E99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picture containing standing&#10;&#10;Description automatically generated">
            <a:extLst>
              <a:ext uri="{FF2B5EF4-FFF2-40B4-BE49-F238E27FC236}">
                <a16:creationId xmlns:a16="http://schemas.microsoft.com/office/drawing/2014/main" id="{EA6FF25B-24BD-4149-BE08-1BE589D9B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</a:blip>
          <a:srcRect t="8448" b="1653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71" name="Group 44">
            <a:extLst>
              <a:ext uri="{FF2B5EF4-FFF2-40B4-BE49-F238E27FC236}">
                <a16:creationId xmlns:a16="http://schemas.microsoft.com/office/drawing/2014/main" id="{BF3AEE19-128A-4FF8-954B-A9724F42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72" name="Round Diagonal Corner Rectangle 7">
              <a:extLst>
                <a:ext uri="{FF2B5EF4-FFF2-40B4-BE49-F238E27FC236}">
                  <a16:creationId xmlns:a16="http://schemas.microsoft.com/office/drawing/2014/main" id="{80F57FCB-2163-4EF8-B6A7-023F6B877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7AB9C7F-4D09-4E13-BD9A-E5C14E37A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043B40A6-216C-4409-942A-16B4141973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6F5ED6F5-BEC7-4798-943B-12105A5178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45C6ABB9-CB59-444A-9A14-96A037BC42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1" name="Freeform 37">
                <a:extLst>
                  <a:ext uri="{FF2B5EF4-FFF2-40B4-BE49-F238E27FC236}">
                    <a16:creationId xmlns:a16="http://schemas.microsoft.com/office/drawing/2014/main" id="{C5F74DA3-506A-4911-BADD-B5DADFA9C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364BA096-7428-4C20-ABC8-CEBBC3E67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3" name="Freeform 36">
                <a:extLst>
                  <a:ext uri="{FF2B5EF4-FFF2-40B4-BE49-F238E27FC236}">
                    <a16:creationId xmlns:a16="http://schemas.microsoft.com/office/drawing/2014/main" id="{25CA3B41-F8C1-48AF-B4B0-83A0E662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A2E4BFFC-0D72-4691-AC6F-6D446092C8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7E81AA48-AA02-4008-9B21-B1BB050424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08B8F28E-CB03-4B11-8575-F1AB3A12A3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6F2B917E-B873-4E35-8D18-F116784B50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DA0EBFF7-C330-4AEE-806E-6A2D745425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2A66CF61-D72F-4E03-B74E-4BDD67D1CA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04DE5338-105A-4EB0-8FE2-D41DC2F984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C9A1C85F-5B5B-47FA-8C0C-66F75C2741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62" name="Freeform 35">
                <a:extLst>
                  <a:ext uri="{FF2B5EF4-FFF2-40B4-BE49-F238E27FC236}">
                    <a16:creationId xmlns:a16="http://schemas.microsoft.com/office/drawing/2014/main" id="{75F79533-DD24-4E6A-83A1-9E21DF565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id="{376D6142-024F-4BD4-95B7-A6D05EF59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CD28FD54-698D-4BAD-92FC-289706745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47EFA16F-61E8-404C-840D-A8AE44F51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09E4A29B-6AEB-4F87-9189-F506B278A7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338E5AEE-F711-46EB-9890-E720C8B85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CBFD73-B507-C948-92B8-3F80F199F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K</a:t>
            </a:r>
            <a:r>
              <a:rPr lang="en-EE" sz="4400" dirty="0"/>
              <a:t>atsepullide iseloomude hindamisest 202272023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6B7D9-978B-6945-850A-F5AD0CDE8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</a:t>
            </a:r>
            <a:r>
              <a:rPr lang="en-EE" dirty="0"/>
              <a:t>anna turu</a:t>
            </a:r>
          </a:p>
        </p:txBody>
      </p:sp>
    </p:spTree>
    <p:extLst>
      <p:ext uri="{BB962C8B-B14F-4D97-AF65-F5344CB8AC3E}">
        <p14:creationId xmlns:p14="http://schemas.microsoft.com/office/powerpoint/2010/main" val="25028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8" name="Rectangle 57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441ADC-775C-284D-8C1C-AAD2BCDB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en-EE" sz="4400" dirty="0">
                <a:solidFill>
                  <a:schemeClr val="bg1"/>
                </a:solidFill>
              </a:rPr>
              <a:t>Metoodikast</a:t>
            </a:r>
          </a:p>
        </p:txBody>
      </p:sp>
      <p:pic>
        <p:nvPicPr>
          <p:cNvPr id="5" name="Content Placeholder 4" descr="A picture containing ground, station, train, warehouse&#10;&#10;Description automatically generated">
            <a:extLst>
              <a:ext uri="{FF2B5EF4-FFF2-40B4-BE49-F238E27FC236}">
                <a16:creationId xmlns:a16="http://schemas.microsoft.com/office/drawing/2014/main" id="{8F588BB0-28FF-E945-86FB-254563714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5" r="28417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319FC871-6CCE-FDBA-FA9A-5485B401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Test </a:t>
            </a:r>
            <a:r>
              <a:rPr lang="en-US" sz="4000" dirty="0" err="1">
                <a:solidFill>
                  <a:schemeClr val="bg1"/>
                </a:solidFill>
              </a:rPr>
              <a:t>grupis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Nurga</a:t>
            </a:r>
            <a:r>
              <a:rPr lang="en-US" sz="4000" dirty="0">
                <a:solidFill>
                  <a:schemeClr val="bg1"/>
                </a:solidFill>
              </a:rPr>
              <a:t> test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Fikseerimisboksi</a:t>
            </a:r>
            <a:r>
              <a:rPr lang="en-US" sz="4000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0D3C1-601C-3A48-BE17-F8111E56B172}"/>
              </a:ext>
            </a:extLst>
          </p:cNvPr>
          <p:cNvSpPr txBox="1"/>
          <p:nvPr/>
        </p:nvSpPr>
        <p:spPr>
          <a:xfrm>
            <a:off x="2576945" y="29213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09772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565D3-129B-5346-9D6B-483FDA53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EE" dirty="0">
                <a:solidFill>
                  <a:schemeClr val="bg1"/>
                </a:solidFill>
              </a:rPr>
              <a:t>Test grupis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4259E6-04C3-924C-9058-0D23CA859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246489"/>
              </p:ext>
            </p:extLst>
          </p:nvPr>
        </p:nvGraphicFramePr>
        <p:xfrm>
          <a:off x="642938" y="1885950"/>
          <a:ext cx="11215684" cy="4557715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1198895">
                  <a:extLst>
                    <a:ext uri="{9D8B030D-6E8A-4147-A177-3AD203B41FA5}">
                      <a16:colId xmlns:a16="http://schemas.microsoft.com/office/drawing/2014/main" val="1519434951"/>
                    </a:ext>
                  </a:extLst>
                </a:gridCol>
                <a:gridCol w="1804295">
                  <a:extLst>
                    <a:ext uri="{9D8B030D-6E8A-4147-A177-3AD203B41FA5}">
                      <a16:colId xmlns:a16="http://schemas.microsoft.com/office/drawing/2014/main" val="1761954919"/>
                    </a:ext>
                  </a:extLst>
                </a:gridCol>
                <a:gridCol w="6000414">
                  <a:extLst>
                    <a:ext uri="{9D8B030D-6E8A-4147-A177-3AD203B41FA5}">
                      <a16:colId xmlns:a16="http://schemas.microsoft.com/office/drawing/2014/main" val="1332470341"/>
                    </a:ext>
                  </a:extLst>
                </a:gridCol>
                <a:gridCol w="618576">
                  <a:extLst>
                    <a:ext uri="{9D8B030D-6E8A-4147-A177-3AD203B41FA5}">
                      <a16:colId xmlns:a16="http://schemas.microsoft.com/office/drawing/2014/main" val="1391473250"/>
                    </a:ext>
                  </a:extLst>
                </a:gridCol>
                <a:gridCol w="398376">
                  <a:extLst>
                    <a:ext uri="{9D8B030D-6E8A-4147-A177-3AD203B41FA5}">
                      <a16:colId xmlns:a16="http://schemas.microsoft.com/office/drawing/2014/main" val="1381965049"/>
                    </a:ext>
                  </a:extLst>
                </a:gridCol>
                <a:gridCol w="398376">
                  <a:extLst>
                    <a:ext uri="{9D8B030D-6E8A-4147-A177-3AD203B41FA5}">
                      <a16:colId xmlns:a16="http://schemas.microsoft.com/office/drawing/2014/main" val="3825756516"/>
                    </a:ext>
                  </a:extLst>
                </a:gridCol>
                <a:gridCol w="398376">
                  <a:extLst>
                    <a:ext uri="{9D8B030D-6E8A-4147-A177-3AD203B41FA5}">
                      <a16:colId xmlns:a16="http://schemas.microsoft.com/office/drawing/2014/main" val="2622024629"/>
                    </a:ext>
                  </a:extLst>
                </a:gridCol>
                <a:gridCol w="398376">
                  <a:extLst>
                    <a:ext uri="{9D8B030D-6E8A-4147-A177-3AD203B41FA5}">
                      <a16:colId xmlns:a16="http://schemas.microsoft.com/office/drawing/2014/main" val="640580001"/>
                    </a:ext>
                  </a:extLst>
                </a:gridCol>
              </a:tblGrid>
              <a:tr h="9115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Aia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test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grupis</a:t>
                      </a:r>
                      <a:endParaRPr lang="en-GB" sz="1600" b="0" i="1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Kuulekas</a:t>
                      </a:r>
                      <a:endParaRPr lang="en-GB" sz="1600" b="0" i="1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1 - loom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jalutab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rahulikult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võimaldades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vaatlejal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lähedast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vaatlemist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Ei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lase end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häirida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inimesest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või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ümbrusest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GB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28931"/>
                  </a:ext>
                </a:extLst>
              </a:tr>
              <a:tr h="911543"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Kergelt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agressiivne</a:t>
                      </a:r>
                      <a:endParaRPr lang="en-GB" sz="1600" b="0" i="1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2 -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jookseb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aias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ringi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Jääb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nurka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seisma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kui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inimene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hoiab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eemale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Võib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suruda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vastu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aeda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GB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547813"/>
                  </a:ext>
                </a:extLst>
              </a:tr>
              <a:tr h="911543"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Mõõdukalt agressiivne</a:t>
                      </a:r>
                      <a:endParaRPr lang="en-GB" sz="1600" b="0" i="1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3 -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jookseb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kogu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vaatluse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aja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otsib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põgenemisvõimalust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inimese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lähenedes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jääb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aia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ääres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seisma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Väldib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inimest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GB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616232"/>
                  </a:ext>
                </a:extLst>
              </a:tr>
              <a:tr h="911543"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Agressiivne</a:t>
                      </a:r>
                      <a:endParaRPr lang="en-GB" sz="1600" b="0" i="1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4 -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jookseb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kogu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vaatluse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aja,püüab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püsida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grupi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taga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Pea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püsti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pelgab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väga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inimest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Võib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joosta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vastu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aeda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isegi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kui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jätta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talle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ruumi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Üksi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aias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jookseb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vastu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aeda</a:t>
                      </a:r>
                      <a:r>
                        <a:rPr lang="en-GB" sz="16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GB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319327"/>
                  </a:ext>
                </a:extLst>
              </a:tr>
              <a:tr h="911543"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Väga agressiivne</a:t>
                      </a:r>
                      <a:endParaRPr lang="en-GB" sz="1600" b="0" i="1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5 - Jookseb pidevalt vastu aeda ja üle inimese. </a:t>
                      </a:r>
                      <a:endParaRPr lang="en-GB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369" marR="117192" marT="117192" marB="11719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2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32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E8BEB-2653-F044-8083-20DF5DF8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</a:t>
            </a:r>
            <a:r>
              <a:rPr lang="en-EE" dirty="0">
                <a:solidFill>
                  <a:schemeClr val="bg1"/>
                </a:solidFill>
              </a:rPr>
              <a:t>urga test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DE3660-A89C-304F-8950-52EEC455B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675321"/>
              </p:ext>
            </p:extLst>
          </p:nvPr>
        </p:nvGraphicFramePr>
        <p:xfrm>
          <a:off x="1141413" y="2097088"/>
          <a:ext cx="10188575" cy="4142390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862430">
                  <a:extLst>
                    <a:ext uri="{9D8B030D-6E8A-4147-A177-3AD203B41FA5}">
                      <a16:colId xmlns:a16="http://schemas.microsoft.com/office/drawing/2014/main" val="823918294"/>
                    </a:ext>
                  </a:extLst>
                </a:gridCol>
                <a:gridCol w="1222422">
                  <a:extLst>
                    <a:ext uri="{9D8B030D-6E8A-4147-A177-3AD203B41FA5}">
                      <a16:colId xmlns:a16="http://schemas.microsoft.com/office/drawing/2014/main" val="910386534"/>
                    </a:ext>
                  </a:extLst>
                </a:gridCol>
                <a:gridCol w="6791707">
                  <a:extLst>
                    <a:ext uri="{9D8B030D-6E8A-4147-A177-3AD203B41FA5}">
                      <a16:colId xmlns:a16="http://schemas.microsoft.com/office/drawing/2014/main" val="2225074204"/>
                    </a:ext>
                  </a:extLst>
                </a:gridCol>
                <a:gridCol w="648266">
                  <a:extLst>
                    <a:ext uri="{9D8B030D-6E8A-4147-A177-3AD203B41FA5}">
                      <a16:colId xmlns:a16="http://schemas.microsoft.com/office/drawing/2014/main" val="2361210065"/>
                    </a:ext>
                  </a:extLst>
                </a:gridCol>
                <a:gridCol w="221250">
                  <a:extLst>
                    <a:ext uri="{9D8B030D-6E8A-4147-A177-3AD203B41FA5}">
                      <a16:colId xmlns:a16="http://schemas.microsoft.com/office/drawing/2014/main" val="1353936486"/>
                    </a:ext>
                  </a:extLst>
                </a:gridCol>
                <a:gridCol w="221250">
                  <a:extLst>
                    <a:ext uri="{9D8B030D-6E8A-4147-A177-3AD203B41FA5}">
                      <a16:colId xmlns:a16="http://schemas.microsoft.com/office/drawing/2014/main" val="3537292637"/>
                    </a:ext>
                  </a:extLst>
                </a:gridCol>
                <a:gridCol w="221250">
                  <a:extLst>
                    <a:ext uri="{9D8B030D-6E8A-4147-A177-3AD203B41FA5}">
                      <a16:colId xmlns:a16="http://schemas.microsoft.com/office/drawing/2014/main" val="1316344215"/>
                    </a:ext>
                  </a:extLst>
                </a:gridCol>
              </a:tblGrid>
              <a:tr h="8284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Nurga test</a:t>
                      </a:r>
                      <a:endParaRPr lang="en-GB" sz="1600" b="0" i="1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Kuulekas</a:t>
                      </a:r>
                      <a:endParaRPr lang="en-GB" sz="1600" b="0" i="1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1 - Looma on lihtne hoida nurgas ja hindaja saab loomale piisavalt ligidale minna, et asetada ajamiskepp loomale.</a:t>
                      </a:r>
                      <a:endParaRPr lang="en-GB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651738"/>
                  </a:ext>
                </a:extLst>
              </a:tr>
              <a:tr h="828478"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Rahutu</a:t>
                      </a:r>
                      <a:endParaRPr lang="en-GB" sz="1600" b="0" i="1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2 - Loom püsib nurgas aga väljandab mõningast rahutust ja sabaga vehkimist. Hindaja ei saa minna loomale nii ligi, et puudutada teda ajamiskepiga.</a:t>
                      </a:r>
                      <a:endParaRPr lang="en-GB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969404"/>
                  </a:ext>
                </a:extLst>
              </a:tr>
              <a:tr h="828478"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Närviline</a:t>
                      </a:r>
                      <a:endParaRPr lang="en-GB" sz="1600" b="0" i="1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3 - Looma ei ole lihtne hoida nurgas isegi siis kui hindaja püsib loomast kaugemal. On pidevat liikumist ja sabaga vehkimist. </a:t>
                      </a:r>
                      <a:endParaRPr lang="en-GB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483406"/>
                  </a:ext>
                </a:extLst>
              </a:tr>
              <a:tr h="828478"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Agressiivne</a:t>
                      </a:r>
                      <a:endParaRPr lang="en-GB" sz="1600" b="0" i="1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4 - Looma ei ole võimalik hoida nurgas. Jookseb aia servas edasi-tagasi ja võib hüpata aiale, kui jääb aeda üksi või eraldatakse grupist.</a:t>
                      </a:r>
                      <a:endParaRPr lang="en-GB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67436"/>
                  </a:ext>
                </a:extLst>
              </a:tr>
              <a:tr h="828478"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Väga agressiivne</a:t>
                      </a:r>
                      <a:endParaRPr lang="en-GB" sz="1600" b="0" i="1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5 - Sarnane nr 4 aga käitub agressiivselt hindaja suhtes, teda jõllitades ja ähvardades. Võib rünnata!</a:t>
                      </a:r>
                      <a:endParaRPr lang="en-GB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6" marR="7566" marT="7566" marB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551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51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AB448-7614-164D-BD82-F8246115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</a:t>
            </a:r>
            <a:r>
              <a:rPr lang="en-EE" dirty="0">
                <a:solidFill>
                  <a:schemeClr val="bg1"/>
                </a:solidFill>
              </a:rPr>
              <a:t>ikseerimisboksi test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2CC08E-AC8E-9A4A-826D-ED013C66A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797193"/>
              </p:ext>
            </p:extLst>
          </p:nvPr>
        </p:nvGraphicFramePr>
        <p:xfrm>
          <a:off x="1049576" y="1626919"/>
          <a:ext cx="9905998" cy="5035136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1406241">
                  <a:extLst>
                    <a:ext uri="{9D8B030D-6E8A-4147-A177-3AD203B41FA5}">
                      <a16:colId xmlns:a16="http://schemas.microsoft.com/office/drawing/2014/main" val="1514140103"/>
                    </a:ext>
                  </a:extLst>
                </a:gridCol>
                <a:gridCol w="1178469">
                  <a:extLst>
                    <a:ext uri="{9D8B030D-6E8A-4147-A177-3AD203B41FA5}">
                      <a16:colId xmlns:a16="http://schemas.microsoft.com/office/drawing/2014/main" val="319691782"/>
                    </a:ext>
                  </a:extLst>
                </a:gridCol>
                <a:gridCol w="4644791">
                  <a:extLst>
                    <a:ext uri="{9D8B030D-6E8A-4147-A177-3AD203B41FA5}">
                      <a16:colId xmlns:a16="http://schemas.microsoft.com/office/drawing/2014/main" val="2358118150"/>
                    </a:ext>
                  </a:extLst>
                </a:gridCol>
                <a:gridCol w="536275">
                  <a:extLst>
                    <a:ext uri="{9D8B030D-6E8A-4147-A177-3AD203B41FA5}">
                      <a16:colId xmlns:a16="http://schemas.microsoft.com/office/drawing/2014/main" val="3061535042"/>
                    </a:ext>
                  </a:extLst>
                </a:gridCol>
                <a:gridCol w="536275">
                  <a:extLst>
                    <a:ext uri="{9D8B030D-6E8A-4147-A177-3AD203B41FA5}">
                      <a16:colId xmlns:a16="http://schemas.microsoft.com/office/drawing/2014/main" val="3608293212"/>
                    </a:ext>
                  </a:extLst>
                </a:gridCol>
                <a:gridCol w="536275">
                  <a:extLst>
                    <a:ext uri="{9D8B030D-6E8A-4147-A177-3AD203B41FA5}">
                      <a16:colId xmlns:a16="http://schemas.microsoft.com/office/drawing/2014/main" val="248217682"/>
                    </a:ext>
                  </a:extLst>
                </a:gridCol>
                <a:gridCol w="266918">
                  <a:extLst>
                    <a:ext uri="{9D8B030D-6E8A-4147-A177-3AD203B41FA5}">
                      <a16:colId xmlns:a16="http://schemas.microsoft.com/office/drawing/2014/main" val="2306490958"/>
                    </a:ext>
                  </a:extLst>
                </a:gridCol>
                <a:gridCol w="266918">
                  <a:extLst>
                    <a:ext uri="{9D8B030D-6E8A-4147-A177-3AD203B41FA5}">
                      <a16:colId xmlns:a16="http://schemas.microsoft.com/office/drawing/2014/main" val="3417469461"/>
                    </a:ext>
                  </a:extLst>
                </a:gridCol>
                <a:gridCol w="266918">
                  <a:extLst>
                    <a:ext uri="{9D8B030D-6E8A-4147-A177-3AD203B41FA5}">
                      <a16:colId xmlns:a16="http://schemas.microsoft.com/office/drawing/2014/main" val="3706749124"/>
                    </a:ext>
                  </a:extLst>
                </a:gridCol>
                <a:gridCol w="266918">
                  <a:extLst>
                    <a:ext uri="{9D8B030D-6E8A-4147-A177-3AD203B41FA5}">
                      <a16:colId xmlns:a16="http://schemas.microsoft.com/office/drawing/2014/main" val="1744458629"/>
                    </a:ext>
                  </a:extLst>
                </a:gridCol>
              </a:tblGrid>
              <a:tr h="684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Fikseerimisboksi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test</a:t>
                      </a:r>
                      <a:endParaRPr lang="en-GB" sz="1400" b="0" i="1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Kuulekas</a:t>
                      </a:r>
                      <a:endParaRPr lang="en-GB" sz="1400" b="0" i="1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1 -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rahulik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kergesti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käsitletav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loom,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seisab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liigub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aeglaselt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kes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ei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tõmba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boksi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väravate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vahel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pead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tagasi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väljub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boksist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rahulikult</a:t>
                      </a:r>
                      <a:endParaRPr lang="en-GB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446273"/>
                  </a:ext>
                </a:extLst>
              </a:tr>
              <a:tr h="916768"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Rahutu</a:t>
                      </a:r>
                      <a:endParaRPr lang="en-GB" sz="1400" b="0" i="1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2 -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keskmisest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rahulikum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käsitledes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teatud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sistuatsioonides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võib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olla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kangekaelsem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võib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boksi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väravat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tagasi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tõmmata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sabaga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kergelt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vehkida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väljub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boksist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viivitamatult</a:t>
                      </a:r>
                      <a:endParaRPr lang="en-GB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EE" sz="1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631668"/>
                  </a:ext>
                </a:extLst>
              </a:tr>
              <a:tr h="916768"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Närviline</a:t>
                      </a:r>
                      <a:endParaRPr lang="en-GB" sz="1400" b="0" i="1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3 -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Käsitletav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kuid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närviline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püsimatu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loom,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kes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järjepidevalt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võitleb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peavärava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vastu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vehib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sabaga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väljub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boksist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kiirustades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en-GB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550080"/>
                  </a:ext>
                </a:extLst>
              </a:tr>
              <a:tr h="916768"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Metsik / lennukas</a:t>
                      </a:r>
                      <a:endParaRPr lang="en-GB" sz="1400" b="0" i="1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4 -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lennukas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hüplev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väriseb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rabeleb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väravate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vahel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jõuliselt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saba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vehkides,võib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suuga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lõõtsutada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vahtu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ajada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võib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olla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häälekas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väljub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boksist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metsikult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Üksi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aias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võib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hüpata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vastu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aeda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GB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20479"/>
                  </a:ext>
                </a:extLst>
              </a:tr>
              <a:tr h="916768"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Agressiivne</a:t>
                      </a:r>
                      <a:endParaRPr lang="en-GB" sz="1400" b="0" i="1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5 -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sarnane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nr 4,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lisatud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agressiivne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käitumine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kartlik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äärmiselt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ärritunud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vahetpidamata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rabelev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hüplev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boksis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hingeldav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Väljub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boksist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pööraselt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Üksi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käsitledes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võib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näidata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agressiivsust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GB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21247"/>
                  </a:ext>
                </a:extLst>
              </a:tr>
              <a:tr h="684032"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Väga agressiivne</a:t>
                      </a:r>
                      <a:endParaRPr lang="en-GB" sz="1400" b="0" i="1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6 -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Käitub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väga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agressiivselt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Lööb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ründab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piiratud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ja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kitsastes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tingimustes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Ilmne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ründav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käitumine</a:t>
                      </a:r>
                      <a:r>
                        <a:rPr lang="en-GB" sz="14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GB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EE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495" marR="114495" marT="114495" marB="1144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48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1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B290-1DF0-4061-9C19-726C0DF1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EE" dirty="0">
                <a:solidFill>
                  <a:schemeClr val="bg1"/>
                </a:solidFill>
              </a:rPr>
              <a:t>ulemused katses</a:t>
            </a:r>
          </a:p>
        </p:txBody>
      </p:sp>
      <p:pic>
        <p:nvPicPr>
          <p:cNvPr id="5" name="Content Placeholder 4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F8E57583-3FE7-A601-C2A1-2BBE17529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4773" y="2339073"/>
            <a:ext cx="4859277" cy="3541712"/>
          </a:xfrm>
        </p:spPr>
      </p:pic>
    </p:spTree>
    <p:extLst>
      <p:ext uri="{BB962C8B-B14F-4D97-AF65-F5344CB8AC3E}">
        <p14:creationId xmlns:p14="http://schemas.microsoft.com/office/powerpoint/2010/main" val="199159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3167-A1F9-E90B-4B00-12E8E6A7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>
                <a:solidFill>
                  <a:schemeClr val="bg1"/>
                </a:solidFill>
              </a:rPr>
              <a:t>mõjurid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6AF20-8DFB-0E32-E664-7E09B249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8"/>
            <a:ext cx="9905998" cy="3694113"/>
          </a:xfrm>
        </p:spPr>
        <p:txBody>
          <a:bodyPr>
            <a:normAutofit/>
          </a:bodyPr>
          <a:lstStyle/>
          <a:p>
            <a:r>
              <a:rPr lang="en-EE" sz="2800" dirty="0">
                <a:solidFill>
                  <a:schemeClr val="bg1"/>
                </a:solidFill>
              </a:rPr>
              <a:t>Söötmine</a:t>
            </a:r>
          </a:p>
          <a:p>
            <a:r>
              <a:rPr lang="en-EE" sz="2800" dirty="0">
                <a:solidFill>
                  <a:schemeClr val="bg1"/>
                </a:solidFill>
              </a:rPr>
              <a:t>Looma geneetiline potentsiaal</a:t>
            </a:r>
          </a:p>
          <a:p>
            <a:r>
              <a:rPr lang="en-EE" sz="2800" dirty="0">
                <a:solidFill>
                  <a:schemeClr val="bg1"/>
                </a:solidFill>
              </a:rPr>
              <a:t>Keskkond</a:t>
            </a:r>
          </a:p>
          <a:p>
            <a:r>
              <a:rPr lang="en-EE" sz="2800" dirty="0">
                <a:solidFill>
                  <a:schemeClr val="bg1"/>
                </a:solidFill>
              </a:rPr>
              <a:t>Grupeerimine</a:t>
            </a:r>
          </a:p>
        </p:txBody>
      </p:sp>
    </p:spTree>
    <p:extLst>
      <p:ext uri="{BB962C8B-B14F-4D97-AF65-F5344CB8AC3E}">
        <p14:creationId xmlns:p14="http://schemas.microsoft.com/office/powerpoint/2010/main" val="105707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104E5-5496-8E47-8E77-ADE54C2A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Neogen igenity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37A512E-8FFA-5140-9ABF-A81A0E9F6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376" y="2294884"/>
            <a:ext cx="9906000" cy="32279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DF1118-52C0-8C4C-8C6A-523CDD5C5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113" y="1335172"/>
            <a:ext cx="67437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A5D7-E5C5-774D-A040-C3066D91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C833D-30FD-AC4F-8581-9F4DEFFBC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EE" sz="4800" dirty="0">
                <a:solidFill>
                  <a:schemeClr val="bg1"/>
                </a:solidFill>
              </a:rPr>
              <a:t>Tänud kuulamast!</a:t>
            </a:r>
          </a:p>
        </p:txBody>
      </p:sp>
    </p:spTree>
    <p:extLst>
      <p:ext uri="{BB962C8B-B14F-4D97-AF65-F5344CB8AC3E}">
        <p14:creationId xmlns:p14="http://schemas.microsoft.com/office/powerpoint/2010/main" val="1505352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4325</TotalTime>
  <Words>447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Circuit</vt:lpstr>
      <vt:lpstr>Katsepullide iseloomude hindamisest 202272023</vt:lpstr>
      <vt:lpstr>Metoodikast</vt:lpstr>
      <vt:lpstr>Test grupis</vt:lpstr>
      <vt:lpstr>Nurga test</vt:lpstr>
      <vt:lpstr>Fikseerimisboksi test</vt:lpstr>
      <vt:lpstr>Tulemused katses</vt:lpstr>
      <vt:lpstr>mõjurid</vt:lpstr>
      <vt:lpstr>Neogen igenity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Katsepullide iseloomude hindamisest</dc:title>
  <dc:creator>Sanna Turu</dc:creator>
  <cp:lastModifiedBy>Jane Mättik</cp:lastModifiedBy>
  <cp:revision>3</cp:revision>
  <dcterms:created xsi:type="dcterms:W3CDTF">2022-06-30T15:12:36Z</dcterms:created>
  <dcterms:modified xsi:type="dcterms:W3CDTF">2023-06-20T11:46:37Z</dcterms:modified>
</cp:coreProperties>
</file>