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3" r:id="rId26"/>
    <p:sldId id="284" r:id="rId27"/>
    <p:sldId id="285" r:id="rId28"/>
    <p:sldId id="286" r:id="rId29"/>
    <p:sldId id="287" r:id="rId30"/>
    <p:sldId id="289"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856347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3267535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92808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1738334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8455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23027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149899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3362405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404827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209222-CA43-42BC-BDA0-ABCBB77FF8E1}" type="datetimeFigureOut">
              <a:rPr lang="et-EE" smtClean="0"/>
              <a:t>07.11.2022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1232821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209222-CA43-42BC-BDA0-ABCBB77FF8E1}" type="datetimeFigureOut">
              <a:rPr lang="et-EE" smtClean="0"/>
              <a:t>07.11.2022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98594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209222-CA43-42BC-BDA0-ABCBB77FF8E1}" type="datetimeFigureOut">
              <a:rPr lang="et-EE" smtClean="0"/>
              <a:t>07.11.2022</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4293028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209222-CA43-42BC-BDA0-ABCBB77FF8E1}" type="datetimeFigureOut">
              <a:rPr lang="et-EE" smtClean="0"/>
              <a:t>07.11.2022</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3364596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09222-CA43-42BC-BDA0-ABCBB77FF8E1}" type="datetimeFigureOut">
              <a:rPr lang="et-EE" smtClean="0"/>
              <a:t>07.11.2022</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1868471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209222-CA43-42BC-BDA0-ABCBB77FF8E1}" type="datetimeFigureOut">
              <a:rPr lang="et-EE" smtClean="0"/>
              <a:t>07.11.2022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144184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209222-CA43-42BC-BDA0-ABCBB77FF8E1}" type="datetimeFigureOut">
              <a:rPr lang="et-EE" smtClean="0"/>
              <a:t>07.11.2022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8E2F97F6-218F-45A4-AB62-41BA3CC7793E}" type="slidenum">
              <a:rPr lang="et-EE" smtClean="0"/>
              <a:t>‹#›</a:t>
            </a:fld>
            <a:endParaRPr lang="et-EE"/>
          </a:p>
        </p:txBody>
      </p:sp>
    </p:spTree>
    <p:extLst>
      <p:ext uri="{BB962C8B-B14F-4D97-AF65-F5344CB8AC3E}">
        <p14:creationId xmlns:p14="http://schemas.microsoft.com/office/powerpoint/2010/main" val="116155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209222-CA43-42BC-BDA0-ABCBB77FF8E1}" type="datetimeFigureOut">
              <a:rPr lang="et-EE" smtClean="0"/>
              <a:t>07.11.2022</a:t>
            </a:fld>
            <a:endParaRPr lang="et-E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2F97F6-218F-45A4-AB62-41BA3CC7793E}" type="slidenum">
              <a:rPr lang="et-EE" smtClean="0"/>
              <a:t>‹#›</a:t>
            </a:fld>
            <a:endParaRPr lang="et-EE"/>
          </a:p>
        </p:txBody>
      </p:sp>
    </p:spTree>
    <p:extLst>
      <p:ext uri="{BB962C8B-B14F-4D97-AF65-F5344CB8AC3E}">
        <p14:creationId xmlns:p14="http://schemas.microsoft.com/office/powerpoint/2010/main" val="1411192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DED6-9326-860C-9475-5AB9539EA12C}"/>
              </a:ext>
            </a:extLst>
          </p:cNvPr>
          <p:cNvSpPr>
            <a:spLocks noGrp="1"/>
          </p:cNvSpPr>
          <p:nvPr>
            <p:ph type="ctrTitle"/>
          </p:nvPr>
        </p:nvSpPr>
        <p:spPr/>
        <p:txBody>
          <a:bodyPr/>
          <a:lstStyle/>
          <a:p>
            <a:r>
              <a:rPr lang="fi-FI" b="1" i="0" dirty="0" err="1">
                <a:effectLst/>
                <a:latin typeface="var(--h1_typography-font-family)"/>
              </a:rPr>
              <a:t>Bioohutuskava</a:t>
            </a:r>
            <a:r>
              <a:rPr lang="fi-FI" b="1" i="0" dirty="0">
                <a:effectLst/>
                <a:latin typeface="var(--h1_typography-font-family)"/>
              </a:rPr>
              <a:t> koostamine ja </a:t>
            </a:r>
            <a:r>
              <a:rPr lang="fi-FI" b="1" i="0" dirty="0" err="1">
                <a:effectLst/>
                <a:latin typeface="var(--h1_typography-font-family)"/>
              </a:rPr>
              <a:t>rakendamine</a:t>
            </a:r>
            <a:r>
              <a:rPr lang="fi-FI" b="1" i="0" dirty="0">
                <a:effectLst/>
                <a:latin typeface="var(--h1_typography-font-family)"/>
              </a:rPr>
              <a:t> </a:t>
            </a:r>
            <a:r>
              <a:rPr lang="fi-FI" b="1" i="0" dirty="0" err="1">
                <a:effectLst/>
                <a:latin typeface="var(--h1_typography-font-family)"/>
              </a:rPr>
              <a:t>mäletsejatele</a:t>
            </a:r>
            <a:br>
              <a:rPr lang="fi-FI" b="1" i="0" dirty="0">
                <a:effectLst/>
                <a:latin typeface="var(--h1_typography-font-family)"/>
              </a:rPr>
            </a:br>
            <a:endParaRPr lang="et-EE" sz="2000" dirty="0"/>
          </a:p>
        </p:txBody>
      </p:sp>
      <p:sp>
        <p:nvSpPr>
          <p:cNvPr id="3" name="Subtitle 2">
            <a:extLst>
              <a:ext uri="{FF2B5EF4-FFF2-40B4-BE49-F238E27FC236}">
                <a16:creationId xmlns:a16="http://schemas.microsoft.com/office/drawing/2014/main" id="{31C3E451-07E2-F48A-5728-863601F2CB44}"/>
              </a:ext>
            </a:extLst>
          </p:cNvPr>
          <p:cNvSpPr>
            <a:spLocks noGrp="1"/>
          </p:cNvSpPr>
          <p:nvPr>
            <p:ph type="subTitle" idx="1"/>
          </p:nvPr>
        </p:nvSpPr>
        <p:spPr/>
        <p:txBody>
          <a:bodyPr/>
          <a:lstStyle/>
          <a:p>
            <a:r>
              <a:rPr lang="en-GB" dirty="0"/>
              <a:t>Vallo </a:t>
            </a:r>
            <a:r>
              <a:rPr lang="en-GB" dirty="0" err="1"/>
              <a:t>Seera</a:t>
            </a:r>
            <a:r>
              <a:rPr lang="en-GB" dirty="0"/>
              <a:t>, DVM</a:t>
            </a:r>
            <a:endParaRPr lang="et-EE" dirty="0"/>
          </a:p>
        </p:txBody>
      </p:sp>
      <p:pic>
        <p:nvPicPr>
          <p:cNvPr id="5" name="Picture 4">
            <a:extLst>
              <a:ext uri="{FF2B5EF4-FFF2-40B4-BE49-F238E27FC236}">
                <a16:creationId xmlns:a16="http://schemas.microsoft.com/office/drawing/2014/main" id="{3BFEC3A5-AA1B-6E64-E058-D8FE6A527FA8}"/>
              </a:ext>
            </a:extLst>
          </p:cNvPr>
          <p:cNvPicPr>
            <a:picLocks noChangeAspect="1"/>
          </p:cNvPicPr>
          <p:nvPr/>
        </p:nvPicPr>
        <p:blipFill>
          <a:blip r:embed="rId2"/>
          <a:stretch>
            <a:fillRect/>
          </a:stretch>
        </p:blipFill>
        <p:spPr>
          <a:xfrm>
            <a:off x="385762" y="4748212"/>
            <a:ext cx="3648075" cy="1743075"/>
          </a:xfrm>
          <a:prstGeom prst="rect">
            <a:avLst/>
          </a:prstGeom>
        </p:spPr>
      </p:pic>
    </p:spTree>
    <p:extLst>
      <p:ext uri="{BB962C8B-B14F-4D97-AF65-F5344CB8AC3E}">
        <p14:creationId xmlns:p14="http://schemas.microsoft.com/office/powerpoint/2010/main" val="1445054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71479-E085-65D6-89E2-8F5C6EC48C8C}"/>
              </a:ext>
            </a:extLst>
          </p:cNvPr>
          <p:cNvSpPr>
            <a:spLocks noGrp="1"/>
          </p:cNvSpPr>
          <p:nvPr>
            <p:ph type="title"/>
          </p:nvPr>
        </p:nvSpPr>
        <p:spPr/>
        <p:txBody>
          <a:bodyPr/>
          <a:lstStyle/>
          <a:p>
            <a:r>
              <a:rPr lang="en-GB" dirty="0"/>
              <a:t>Aga mis </a:t>
            </a:r>
            <a:r>
              <a:rPr lang="en-GB" dirty="0" err="1"/>
              <a:t>siis</a:t>
            </a:r>
            <a:r>
              <a:rPr lang="en-GB" dirty="0"/>
              <a:t> </a:t>
            </a:r>
            <a:r>
              <a:rPr lang="en-GB" dirty="0" err="1"/>
              <a:t>juhtus</a:t>
            </a:r>
            <a:r>
              <a:rPr lang="en-GB" dirty="0"/>
              <a:t>?</a:t>
            </a:r>
            <a:endParaRPr lang="et-EE" dirty="0"/>
          </a:p>
        </p:txBody>
      </p:sp>
      <p:sp>
        <p:nvSpPr>
          <p:cNvPr id="3" name="Content Placeholder 2">
            <a:extLst>
              <a:ext uri="{FF2B5EF4-FFF2-40B4-BE49-F238E27FC236}">
                <a16:creationId xmlns:a16="http://schemas.microsoft.com/office/drawing/2014/main" id="{1D28B33B-BC10-631C-E3E2-374093E730D7}"/>
              </a:ext>
            </a:extLst>
          </p:cNvPr>
          <p:cNvSpPr>
            <a:spLocks noGrp="1"/>
          </p:cNvSpPr>
          <p:nvPr>
            <p:ph idx="1"/>
          </p:nvPr>
        </p:nvSpPr>
        <p:spPr/>
        <p:txBody>
          <a:bodyPr/>
          <a:lstStyle/>
          <a:p>
            <a:r>
              <a:rPr lang="en-GB" dirty="0" err="1"/>
              <a:t>Hilisemad</a:t>
            </a:r>
            <a:r>
              <a:rPr lang="en-GB" dirty="0"/>
              <a:t> </a:t>
            </a:r>
            <a:r>
              <a:rPr lang="en-GB" dirty="0" err="1"/>
              <a:t>uuringud</a:t>
            </a:r>
            <a:r>
              <a:rPr lang="en-GB" dirty="0"/>
              <a:t> </a:t>
            </a:r>
            <a:r>
              <a:rPr lang="en-GB" dirty="0" err="1"/>
              <a:t>kinnitasid</a:t>
            </a:r>
            <a:r>
              <a:rPr lang="en-GB" dirty="0"/>
              <a:t> </a:t>
            </a:r>
            <a:r>
              <a:rPr lang="en-GB" dirty="0" err="1"/>
              <a:t>karjas</a:t>
            </a:r>
            <a:r>
              <a:rPr lang="en-GB" dirty="0"/>
              <a:t> RSV </a:t>
            </a:r>
            <a:r>
              <a:rPr lang="en-GB" dirty="0" err="1"/>
              <a:t>puhangut</a:t>
            </a:r>
            <a:r>
              <a:rPr lang="en-GB" dirty="0"/>
              <a:t>.</a:t>
            </a:r>
          </a:p>
          <a:p>
            <a:r>
              <a:rPr lang="en-GB" dirty="0" err="1"/>
              <a:t>Tõenäoliselt</a:t>
            </a:r>
            <a:r>
              <a:rPr lang="en-GB" dirty="0"/>
              <a:t> </a:t>
            </a:r>
            <a:r>
              <a:rPr lang="en-GB" dirty="0" err="1"/>
              <a:t>oli</a:t>
            </a:r>
            <a:r>
              <a:rPr lang="en-GB" dirty="0"/>
              <a:t> </a:t>
            </a:r>
            <a:r>
              <a:rPr lang="en-GB" dirty="0" err="1"/>
              <a:t>ettevõttes</a:t>
            </a:r>
            <a:r>
              <a:rPr lang="en-GB" dirty="0"/>
              <a:t> </a:t>
            </a:r>
            <a:r>
              <a:rPr lang="en-GB" dirty="0" err="1"/>
              <a:t>olevas</a:t>
            </a:r>
            <a:r>
              <a:rPr lang="en-GB" dirty="0"/>
              <a:t> </a:t>
            </a:r>
            <a:r>
              <a:rPr lang="en-GB" dirty="0" err="1"/>
              <a:t>karjas</a:t>
            </a:r>
            <a:r>
              <a:rPr lang="en-GB" dirty="0"/>
              <a:t> RSV </a:t>
            </a:r>
            <a:r>
              <a:rPr lang="en-GB" dirty="0" err="1"/>
              <a:t>mõõdukalt</a:t>
            </a:r>
            <a:r>
              <a:rPr lang="en-GB" dirty="0"/>
              <a:t> </a:t>
            </a:r>
            <a:r>
              <a:rPr lang="en-GB" dirty="0" err="1"/>
              <a:t>liikvel</a:t>
            </a:r>
            <a:r>
              <a:rPr lang="en-GB" dirty="0"/>
              <a:t> </a:t>
            </a:r>
            <a:r>
              <a:rPr lang="en-GB" dirty="0" err="1"/>
              <a:t>enne</a:t>
            </a:r>
            <a:r>
              <a:rPr lang="en-GB" dirty="0"/>
              <a:t> </a:t>
            </a:r>
            <a:r>
              <a:rPr lang="en-GB" dirty="0" err="1"/>
              <a:t>uute</a:t>
            </a:r>
            <a:r>
              <a:rPr lang="en-GB" dirty="0"/>
              <a:t> </a:t>
            </a:r>
            <a:r>
              <a:rPr lang="en-GB" dirty="0" err="1"/>
              <a:t>loomade</a:t>
            </a:r>
            <a:r>
              <a:rPr lang="en-GB" dirty="0"/>
              <a:t> </a:t>
            </a:r>
            <a:r>
              <a:rPr lang="en-GB" dirty="0" err="1"/>
              <a:t>karja</a:t>
            </a:r>
            <a:r>
              <a:rPr lang="en-GB" dirty="0"/>
              <a:t> </a:t>
            </a:r>
            <a:r>
              <a:rPr lang="en-GB" dirty="0" err="1"/>
              <a:t>toomist</a:t>
            </a:r>
            <a:r>
              <a:rPr lang="en-GB" dirty="0"/>
              <a:t>.</a:t>
            </a:r>
          </a:p>
          <a:p>
            <a:r>
              <a:rPr lang="en-GB" dirty="0" err="1"/>
              <a:t>Karja</a:t>
            </a:r>
            <a:r>
              <a:rPr lang="en-GB" dirty="0"/>
              <a:t> </a:t>
            </a:r>
            <a:r>
              <a:rPr lang="en-GB" dirty="0" err="1"/>
              <a:t>toodud</a:t>
            </a:r>
            <a:r>
              <a:rPr lang="en-GB" dirty="0"/>
              <a:t> </a:t>
            </a:r>
            <a:r>
              <a:rPr lang="en-GB" dirty="0" err="1"/>
              <a:t>loomad</a:t>
            </a:r>
            <a:r>
              <a:rPr lang="en-GB" dirty="0"/>
              <a:t> </a:t>
            </a:r>
            <a:r>
              <a:rPr lang="en-GB" dirty="0" err="1"/>
              <a:t>karjast</a:t>
            </a:r>
            <a:r>
              <a:rPr lang="en-GB" dirty="0"/>
              <a:t> B </a:t>
            </a:r>
            <a:r>
              <a:rPr lang="en-GB" dirty="0" err="1"/>
              <a:t>olid</a:t>
            </a:r>
            <a:r>
              <a:rPr lang="en-GB" dirty="0"/>
              <a:t> RSV </a:t>
            </a:r>
            <a:r>
              <a:rPr lang="en-GB" dirty="0" err="1"/>
              <a:t>suhtes</a:t>
            </a:r>
            <a:r>
              <a:rPr lang="en-GB" dirty="0"/>
              <a:t> </a:t>
            </a:r>
            <a:r>
              <a:rPr lang="en-GB" dirty="0" err="1"/>
              <a:t>naiivsed</a:t>
            </a:r>
            <a:r>
              <a:rPr lang="en-GB" dirty="0"/>
              <a:t> ja </a:t>
            </a:r>
            <a:r>
              <a:rPr lang="en-GB" dirty="0" err="1"/>
              <a:t>haigestusid</a:t>
            </a:r>
            <a:r>
              <a:rPr lang="en-GB" dirty="0"/>
              <a:t>.</a:t>
            </a:r>
          </a:p>
          <a:p>
            <a:r>
              <a:rPr lang="en-GB" dirty="0" err="1"/>
              <a:t>Haigestunud</a:t>
            </a:r>
            <a:r>
              <a:rPr lang="en-GB" dirty="0"/>
              <a:t> </a:t>
            </a:r>
            <a:r>
              <a:rPr lang="en-GB" dirty="0" err="1"/>
              <a:t>loomadelt</a:t>
            </a:r>
            <a:r>
              <a:rPr lang="en-GB" dirty="0"/>
              <a:t> </a:t>
            </a:r>
            <a:r>
              <a:rPr lang="en-GB" dirty="0" err="1"/>
              <a:t>levis</a:t>
            </a:r>
            <a:r>
              <a:rPr lang="en-GB" dirty="0"/>
              <a:t> </a:t>
            </a:r>
            <a:r>
              <a:rPr lang="en-GB" dirty="0" err="1"/>
              <a:t>suurtes</a:t>
            </a:r>
            <a:r>
              <a:rPr lang="en-GB" dirty="0"/>
              <a:t> </a:t>
            </a:r>
            <a:r>
              <a:rPr lang="en-GB" dirty="0" err="1"/>
              <a:t>kogustes</a:t>
            </a:r>
            <a:r>
              <a:rPr lang="en-GB" dirty="0"/>
              <a:t> </a:t>
            </a:r>
            <a:r>
              <a:rPr lang="en-GB" dirty="0" err="1"/>
              <a:t>viirust</a:t>
            </a:r>
            <a:r>
              <a:rPr lang="en-GB" dirty="0"/>
              <a:t> ka </a:t>
            </a:r>
            <a:r>
              <a:rPr lang="en-GB" dirty="0" err="1"/>
              <a:t>karjas</a:t>
            </a:r>
            <a:r>
              <a:rPr lang="en-GB" dirty="0"/>
              <a:t> </a:t>
            </a:r>
            <a:r>
              <a:rPr lang="en-GB" dirty="0" err="1"/>
              <a:t>eelnevalt</a:t>
            </a:r>
            <a:r>
              <a:rPr lang="en-GB" dirty="0"/>
              <a:t> </a:t>
            </a:r>
            <a:r>
              <a:rPr lang="en-GB" dirty="0" err="1"/>
              <a:t>olnud</a:t>
            </a:r>
            <a:r>
              <a:rPr lang="en-GB" dirty="0"/>
              <a:t> </a:t>
            </a:r>
            <a:r>
              <a:rPr lang="en-GB" dirty="0" err="1"/>
              <a:t>loomadele</a:t>
            </a:r>
            <a:r>
              <a:rPr lang="en-GB" dirty="0"/>
              <a:t>, </a:t>
            </a:r>
            <a:r>
              <a:rPr lang="en-GB" dirty="0" err="1"/>
              <a:t>mistõttu</a:t>
            </a:r>
            <a:r>
              <a:rPr lang="en-GB" dirty="0"/>
              <a:t> </a:t>
            </a:r>
            <a:r>
              <a:rPr lang="en-GB" dirty="0" err="1"/>
              <a:t>nad</a:t>
            </a:r>
            <a:r>
              <a:rPr lang="en-GB" dirty="0"/>
              <a:t> </a:t>
            </a:r>
            <a:r>
              <a:rPr lang="en-GB" dirty="0" err="1"/>
              <a:t>haigestusid</a:t>
            </a:r>
            <a:r>
              <a:rPr lang="en-GB" dirty="0"/>
              <a:t>.</a:t>
            </a:r>
          </a:p>
          <a:p>
            <a:r>
              <a:rPr lang="en-GB" dirty="0" err="1"/>
              <a:t>Hilisemalt</a:t>
            </a:r>
            <a:r>
              <a:rPr lang="en-GB" dirty="0"/>
              <a:t> </a:t>
            </a:r>
            <a:r>
              <a:rPr lang="en-GB" dirty="0" err="1"/>
              <a:t>hakati</a:t>
            </a:r>
            <a:r>
              <a:rPr lang="en-GB" dirty="0"/>
              <a:t> </a:t>
            </a:r>
            <a:r>
              <a:rPr lang="en-GB" dirty="0" err="1"/>
              <a:t>loomi</a:t>
            </a:r>
            <a:r>
              <a:rPr lang="en-GB" dirty="0"/>
              <a:t> </a:t>
            </a:r>
            <a:r>
              <a:rPr lang="en-GB" dirty="0" err="1"/>
              <a:t>karjas</a:t>
            </a:r>
            <a:r>
              <a:rPr lang="en-GB" dirty="0"/>
              <a:t> </a:t>
            </a:r>
            <a:r>
              <a:rPr lang="en-GB" dirty="0" err="1"/>
              <a:t>vaktsineerima</a:t>
            </a:r>
            <a:r>
              <a:rPr lang="en-GB" dirty="0"/>
              <a:t> RSV </a:t>
            </a:r>
            <a:r>
              <a:rPr lang="en-GB" dirty="0" err="1"/>
              <a:t>vastu</a:t>
            </a:r>
            <a:r>
              <a:rPr lang="en-GB" dirty="0"/>
              <a:t>, </a:t>
            </a:r>
            <a:r>
              <a:rPr lang="en-GB" dirty="0" err="1"/>
              <a:t>kuid</a:t>
            </a:r>
            <a:r>
              <a:rPr lang="en-GB" dirty="0"/>
              <a:t> </a:t>
            </a:r>
            <a:r>
              <a:rPr lang="en-GB" dirty="0" err="1"/>
              <a:t>kahju</a:t>
            </a:r>
            <a:r>
              <a:rPr lang="en-GB" dirty="0"/>
              <a:t> </a:t>
            </a:r>
            <a:r>
              <a:rPr lang="en-GB" dirty="0" err="1"/>
              <a:t>oli</a:t>
            </a:r>
            <a:r>
              <a:rPr lang="en-GB" dirty="0"/>
              <a:t> juba </a:t>
            </a:r>
            <a:r>
              <a:rPr lang="en-GB" dirty="0" err="1"/>
              <a:t>tekitatud</a:t>
            </a:r>
            <a:r>
              <a:rPr lang="en-GB" dirty="0"/>
              <a:t>.</a:t>
            </a:r>
          </a:p>
          <a:p>
            <a:endParaRPr lang="en-GB" dirty="0"/>
          </a:p>
          <a:p>
            <a:endParaRPr lang="et-EE" dirty="0"/>
          </a:p>
        </p:txBody>
      </p:sp>
    </p:spTree>
    <p:extLst>
      <p:ext uri="{BB962C8B-B14F-4D97-AF65-F5344CB8AC3E}">
        <p14:creationId xmlns:p14="http://schemas.microsoft.com/office/powerpoint/2010/main" val="1386966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52CC4-4D37-87C1-CCD9-2F7F7193B8D0}"/>
              </a:ext>
            </a:extLst>
          </p:cNvPr>
          <p:cNvSpPr>
            <a:spLocks noGrp="1"/>
          </p:cNvSpPr>
          <p:nvPr>
            <p:ph type="title"/>
          </p:nvPr>
        </p:nvSpPr>
        <p:spPr/>
        <p:txBody>
          <a:bodyPr/>
          <a:lstStyle/>
          <a:p>
            <a:r>
              <a:rPr lang="en-GB" dirty="0" err="1"/>
              <a:t>Eelneva</a:t>
            </a:r>
            <a:r>
              <a:rPr lang="en-GB" dirty="0"/>
              <a:t> </a:t>
            </a:r>
            <a:r>
              <a:rPr lang="en-GB" dirty="0" err="1"/>
              <a:t>näite</a:t>
            </a:r>
            <a:r>
              <a:rPr lang="en-GB" dirty="0"/>
              <a:t> </a:t>
            </a:r>
            <a:r>
              <a:rPr lang="en-GB" dirty="0" err="1"/>
              <a:t>moraal</a:t>
            </a:r>
            <a:r>
              <a:rPr lang="en-GB" dirty="0"/>
              <a:t>..</a:t>
            </a:r>
            <a:endParaRPr lang="et-EE" dirty="0"/>
          </a:p>
        </p:txBody>
      </p:sp>
      <p:sp>
        <p:nvSpPr>
          <p:cNvPr id="3" name="Content Placeholder 2">
            <a:extLst>
              <a:ext uri="{FF2B5EF4-FFF2-40B4-BE49-F238E27FC236}">
                <a16:creationId xmlns:a16="http://schemas.microsoft.com/office/drawing/2014/main" id="{B583E87B-277F-059F-B82B-970903B9C296}"/>
              </a:ext>
            </a:extLst>
          </p:cNvPr>
          <p:cNvSpPr>
            <a:spLocks noGrp="1"/>
          </p:cNvSpPr>
          <p:nvPr>
            <p:ph idx="1"/>
          </p:nvPr>
        </p:nvSpPr>
        <p:spPr/>
        <p:txBody>
          <a:bodyPr/>
          <a:lstStyle/>
          <a:p>
            <a:r>
              <a:rPr lang="en-GB" dirty="0" err="1"/>
              <a:t>Karja</a:t>
            </a:r>
            <a:r>
              <a:rPr lang="en-GB" dirty="0"/>
              <a:t> </a:t>
            </a:r>
            <a:r>
              <a:rPr lang="en-GB" dirty="0" err="1"/>
              <a:t>omanikul</a:t>
            </a:r>
            <a:r>
              <a:rPr lang="en-GB" dirty="0"/>
              <a:t> </a:t>
            </a:r>
            <a:r>
              <a:rPr lang="en-GB" dirty="0" err="1"/>
              <a:t>polnud</a:t>
            </a:r>
            <a:r>
              <a:rPr lang="en-GB" dirty="0"/>
              <a:t> </a:t>
            </a:r>
            <a:r>
              <a:rPr lang="en-GB" dirty="0" err="1"/>
              <a:t>teadmist</a:t>
            </a:r>
            <a:r>
              <a:rPr lang="en-GB" dirty="0"/>
              <a:t> ja </a:t>
            </a:r>
            <a:r>
              <a:rPr lang="en-GB" dirty="0" err="1"/>
              <a:t>infot</a:t>
            </a:r>
            <a:r>
              <a:rPr lang="en-GB" dirty="0"/>
              <a:t> </a:t>
            </a:r>
            <a:r>
              <a:rPr lang="en-GB" dirty="0" err="1"/>
              <a:t>oma</a:t>
            </a:r>
            <a:r>
              <a:rPr lang="en-GB" dirty="0"/>
              <a:t> </a:t>
            </a:r>
            <a:r>
              <a:rPr lang="en-GB" dirty="0" err="1"/>
              <a:t>karja</a:t>
            </a:r>
            <a:r>
              <a:rPr lang="en-GB" dirty="0"/>
              <a:t> </a:t>
            </a:r>
            <a:r>
              <a:rPr lang="en-GB" dirty="0" err="1"/>
              <a:t>nakkushaigustealase</a:t>
            </a:r>
            <a:r>
              <a:rPr lang="en-GB" dirty="0"/>
              <a:t> </a:t>
            </a:r>
            <a:r>
              <a:rPr lang="en-GB" dirty="0" err="1"/>
              <a:t>staatuse</a:t>
            </a:r>
            <a:r>
              <a:rPr lang="en-GB" dirty="0"/>
              <a:t> </a:t>
            </a:r>
            <a:r>
              <a:rPr lang="en-GB" dirty="0" err="1"/>
              <a:t>kohta</a:t>
            </a:r>
            <a:r>
              <a:rPr lang="en-GB" dirty="0"/>
              <a:t>.</a:t>
            </a:r>
          </a:p>
          <a:p>
            <a:r>
              <a:rPr lang="en-GB" dirty="0" err="1"/>
              <a:t>Eirati</a:t>
            </a:r>
            <a:r>
              <a:rPr lang="en-GB" dirty="0"/>
              <a:t> </a:t>
            </a:r>
            <a:r>
              <a:rPr lang="en-GB" dirty="0" err="1"/>
              <a:t>täielikult</a:t>
            </a:r>
            <a:r>
              <a:rPr lang="en-GB" dirty="0"/>
              <a:t> </a:t>
            </a:r>
            <a:r>
              <a:rPr lang="en-GB" dirty="0" err="1"/>
              <a:t>loomade</a:t>
            </a:r>
            <a:r>
              <a:rPr lang="en-GB" dirty="0"/>
              <a:t> </a:t>
            </a:r>
            <a:r>
              <a:rPr lang="en-GB" dirty="0" err="1"/>
              <a:t>karantiininõudeid</a:t>
            </a:r>
            <a:r>
              <a:rPr lang="en-GB" dirty="0"/>
              <a:t>.</a:t>
            </a:r>
          </a:p>
          <a:p>
            <a:r>
              <a:rPr lang="en-GB" dirty="0"/>
              <a:t>Loomade </a:t>
            </a:r>
            <a:r>
              <a:rPr lang="en-GB" dirty="0" err="1"/>
              <a:t>ostmisel</a:t>
            </a:r>
            <a:r>
              <a:rPr lang="en-GB" dirty="0"/>
              <a:t> </a:t>
            </a:r>
            <a:r>
              <a:rPr lang="en-GB" dirty="0" err="1"/>
              <a:t>polnud</a:t>
            </a:r>
            <a:r>
              <a:rPr lang="en-GB" dirty="0"/>
              <a:t> </a:t>
            </a:r>
            <a:r>
              <a:rPr lang="en-GB" dirty="0" err="1"/>
              <a:t>ostjal</a:t>
            </a:r>
            <a:r>
              <a:rPr lang="en-GB" dirty="0"/>
              <a:t> </a:t>
            </a:r>
            <a:r>
              <a:rPr lang="en-GB" dirty="0" err="1"/>
              <a:t>infot</a:t>
            </a:r>
            <a:r>
              <a:rPr lang="en-GB" dirty="0"/>
              <a:t> </a:t>
            </a:r>
            <a:r>
              <a:rPr lang="en-GB" dirty="0" err="1"/>
              <a:t>karja</a:t>
            </a:r>
            <a:r>
              <a:rPr lang="en-GB" dirty="0"/>
              <a:t> </a:t>
            </a:r>
            <a:r>
              <a:rPr lang="en-GB" dirty="0" err="1"/>
              <a:t>toodavate</a:t>
            </a:r>
            <a:r>
              <a:rPr lang="en-GB" dirty="0"/>
              <a:t> </a:t>
            </a:r>
            <a:r>
              <a:rPr lang="en-GB" dirty="0" err="1"/>
              <a:t>loomade</a:t>
            </a:r>
            <a:r>
              <a:rPr lang="en-GB" dirty="0"/>
              <a:t> </a:t>
            </a:r>
            <a:r>
              <a:rPr lang="en-GB" dirty="0" err="1"/>
              <a:t>nakkushaigustealase</a:t>
            </a:r>
            <a:r>
              <a:rPr lang="en-GB" dirty="0"/>
              <a:t> </a:t>
            </a:r>
            <a:r>
              <a:rPr lang="en-GB" dirty="0" err="1"/>
              <a:t>staatuse</a:t>
            </a:r>
            <a:r>
              <a:rPr lang="en-GB" dirty="0"/>
              <a:t> </a:t>
            </a:r>
            <a:r>
              <a:rPr lang="en-GB" dirty="0" err="1"/>
              <a:t>kohta</a:t>
            </a:r>
            <a:r>
              <a:rPr lang="en-GB" dirty="0"/>
              <a:t>.</a:t>
            </a:r>
          </a:p>
          <a:p>
            <a:r>
              <a:rPr lang="en-GB" dirty="0" err="1"/>
              <a:t>Tekkinud</a:t>
            </a:r>
            <a:r>
              <a:rPr lang="en-GB" dirty="0"/>
              <a:t> </a:t>
            </a:r>
            <a:r>
              <a:rPr lang="en-GB" dirty="0" err="1"/>
              <a:t>olukorra</a:t>
            </a:r>
            <a:r>
              <a:rPr lang="en-GB" dirty="0"/>
              <a:t> </a:t>
            </a:r>
            <a:r>
              <a:rPr lang="en-GB" dirty="0" err="1"/>
              <a:t>eest</a:t>
            </a:r>
            <a:r>
              <a:rPr lang="en-GB" dirty="0"/>
              <a:t> </a:t>
            </a:r>
            <a:r>
              <a:rPr lang="en-GB" dirty="0" err="1"/>
              <a:t>vastutab</a:t>
            </a:r>
            <a:r>
              <a:rPr lang="en-GB" dirty="0"/>
              <a:t> </a:t>
            </a:r>
            <a:r>
              <a:rPr lang="en-GB" dirty="0" err="1"/>
              <a:t>karja</a:t>
            </a:r>
            <a:r>
              <a:rPr lang="en-GB" dirty="0"/>
              <a:t> </a:t>
            </a:r>
            <a:r>
              <a:rPr lang="en-GB" dirty="0" err="1"/>
              <a:t>omanik</a:t>
            </a:r>
            <a:r>
              <a:rPr lang="en-GB" dirty="0"/>
              <a:t>.</a:t>
            </a:r>
            <a:endParaRPr lang="et-EE" dirty="0"/>
          </a:p>
        </p:txBody>
      </p:sp>
    </p:spTree>
    <p:extLst>
      <p:ext uri="{BB962C8B-B14F-4D97-AF65-F5344CB8AC3E}">
        <p14:creationId xmlns:p14="http://schemas.microsoft.com/office/powerpoint/2010/main" val="881891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44A1C-7FF7-A871-218D-1E1F046DDAC6}"/>
              </a:ext>
            </a:extLst>
          </p:cNvPr>
          <p:cNvSpPr>
            <a:spLocks noGrp="1"/>
          </p:cNvSpPr>
          <p:nvPr>
            <p:ph type="title"/>
          </p:nvPr>
        </p:nvSpPr>
        <p:spPr/>
        <p:txBody>
          <a:bodyPr/>
          <a:lstStyle/>
          <a:p>
            <a:r>
              <a:rPr lang="en-GB" dirty="0" err="1"/>
              <a:t>Nakkushaiguste</a:t>
            </a:r>
            <a:r>
              <a:rPr lang="en-GB" dirty="0"/>
              <a:t> </a:t>
            </a:r>
            <a:r>
              <a:rPr lang="en-GB" dirty="0" err="1"/>
              <a:t>seire</a:t>
            </a:r>
            <a:r>
              <a:rPr lang="en-GB" dirty="0"/>
              <a:t> on </a:t>
            </a:r>
            <a:r>
              <a:rPr lang="en-GB" dirty="0" err="1"/>
              <a:t>üks</a:t>
            </a:r>
            <a:r>
              <a:rPr lang="en-GB" dirty="0"/>
              <a:t> </a:t>
            </a:r>
            <a:r>
              <a:rPr lang="en-GB" dirty="0" err="1"/>
              <a:t>bioohutuse</a:t>
            </a:r>
            <a:r>
              <a:rPr lang="en-GB" dirty="0"/>
              <a:t> </a:t>
            </a:r>
            <a:r>
              <a:rPr lang="en-GB" dirty="0" err="1"/>
              <a:t>alustaladest</a:t>
            </a:r>
            <a:endParaRPr lang="et-EE" dirty="0"/>
          </a:p>
        </p:txBody>
      </p:sp>
      <p:sp>
        <p:nvSpPr>
          <p:cNvPr id="3" name="Content Placeholder 2">
            <a:extLst>
              <a:ext uri="{FF2B5EF4-FFF2-40B4-BE49-F238E27FC236}">
                <a16:creationId xmlns:a16="http://schemas.microsoft.com/office/drawing/2014/main" id="{EE906562-DF46-DFFC-E292-6E6A8CAAD11D}"/>
              </a:ext>
            </a:extLst>
          </p:cNvPr>
          <p:cNvSpPr>
            <a:spLocks noGrp="1"/>
          </p:cNvSpPr>
          <p:nvPr>
            <p:ph idx="1"/>
          </p:nvPr>
        </p:nvSpPr>
        <p:spPr/>
        <p:txBody>
          <a:bodyPr/>
          <a:lstStyle/>
          <a:p>
            <a:r>
              <a:rPr lang="en-GB" dirty="0" err="1"/>
              <a:t>Riiklikud</a:t>
            </a:r>
            <a:r>
              <a:rPr lang="en-GB" dirty="0"/>
              <a:t> </a:t>
            </a:r>
            <a:r>
              <a:rPr lang="en-GB" dirty="0" err="1"/>
              <a:t>loomatauditõrje</a:t>
            </a:r>
            <a:r>
              <a:rPr lang="en-GB" dirty="0"/>
              <a:t> </a:t>
            </a:r>
            <a:r>
              <a:rPr lang="en-GB" dirty="0" err="1"/>
              <a:t>programmid</a:t>
            </a:r>
            <a:r>
              <a:rPr lang="en-GB" dirty="0"/>
              <a:t>:</a:t>
            </a:r>
          </a:p>
          <a:p>
            <a:r>
              <a:rPr lang="en-GB" dirty="0"/>
              <a:t>2022 </a:t>
            </a:r>
            <a:r>
              <a:rPr lang="en-GB" dirty="0" err="1"/>
              <a:t>uuritakse</a:t>
            </a:r>
            <a:r>
              <a:rPr lang="en-GB" dirty="0"/>
              <a:t> </a:t>
            </a:r>
            <a:r>
              <a:rPr lang="en-GB" dirty="0" err="1"/>
              <a:t>veiseid</a:t>
            </a:r>
            <a:r>
              <a:rPr lang="en-GB" dirty="0"/>
              <a:t>:</a:t>
            </a:r>
          </a:p>
          <a:p>
            <a:pPr marL="0" indent="0">
              <a:buNone/>
            </a:pPr>
            <a:r>
              <a:rPr lang="et-EE" dirty="0" err="1"/>
              <a:t>Mycobacterium</a:t>
            </a:r>
            <a:r>
              <a:rPr lang="et-EE" dirty="0"/>
              <a:t> </a:t>
            </a:r>
            <a:r>
              <a:rPr lang="et-EE" dirty="0" err="1"/>
              <a:t>tuberculosis’e</a:t>
            </a:r>
            <a:r>
              <a:rPr lang="et-EE" dirty="0"/>
              <a:t> kompleksi põhjustatud nakkus</a:t>
            </a:r>
            <a:r>
              <a:rPr lang="en-GB" dirty="0"/>
              <a:t> 52345 </a:t>
            </a:r>
            <a:r>
              <a:rPr lang="en-GB" dirty="0" err="1"/>
              <a:t>looma</a:t>
            </a:r>
            <a:endParaRPr lang="en-GB" dirty="0"/>
          </a:p>
          <a:p>
            <a:pPr marL="0" indent="0">
              <a:buNone/>
            </a:pPr>
            <a:r>
              <a:rPr lang="et-EE" dirty="0"/>
              <a:t>Veiste </a:t>
            </a:r>
            <a:r>
              <a:rPr lang="et-EE" dirty="0" err="1"/>
              <a:t>enzootiline</a:t>
            </a:r>
            <a:r>
              <a:rPr lang="et-EE" dirty="0"/>
              <a:t> leukoos </a:t>
            </a:r>
            <a:r>
              <a:rPr lang="en-GB" dirty="0" err="1"/>
              <a:t>piimaveised</a:t>
            </a:r>
            <a:r>
              <a:rPr lang="en-GB" dirty="0"/>
              <a:t> 2000 </a:t>
            </a:r>
            <a:r>
              <a:rPr lang="en-GB" dirty="0" err="1"/>
              <a:t>looma</a:t>
            </a:r>
            <a:r>
              <a:rPr lang="en-GB" dirty="0"/>
              <a:t>, </a:t>
            </a:r>
            <a:r>
              <a:rPr lang="en-GB" dirty="0" err="1"/>
              <a:t>lihaveised</a:t>
            </a:r>
            <a:r>
              <a:rPr lang="en-GB" dirty="0"/>
              <a:t> 2000 </a:t>
            </a:r>
            <a:r>
              <a:rPr lang="en-GB" dirty="0" err="1"/>
              <a:t>looma</a:t>
            </a:r>
            <a:endParaRPr lang="en-GB" dirty="0"/>
          </a:p>
          <a:p>
            <a:pPr marL="0" indent="0">
              <a:buNone/>
            </a:pPr>
            <a:r>
              <a:rPr lang="pt-BR" dirty="0"/>
              <a:t>Brucella abortus`e, B. melitensis`e ja B. suis`i nakkus piimaveised 2000 looma, lihaveised 2000 looma</a:t>
            </a:r>
          </a:p>
          <a:p>
            <a:pPr marL="0" indent="0">
              <a:buNone/>
            </a:pPr>
            <a:r>
              <a:rPr lang="et-EE" dirty="0"/>
              <a:t>Trihhomonoos</a:t>
            </a:r>
            <a:r>
              <a:rPr lang="en-GB" dirty="0"/>
              <a:t> 127 </a:t>
            </a:r>
            <a:r>
              <a:rPr lang="en-GB" dirty="0" err="1"/>
              <a:t>looma</a:t>
            </a:r>
            <a:endParaRPr lang="et-EE" dirty="0"/>
          </a:p>
        </p:txBody>
      </p:sp>
    </p:spTree>
    <p:extLst>
      <p:ext uri="{BB962C8B-B14F-4D97-AF65-F5344CB8AC3E}">
        <p14:creationId xmlns:p14="http://schemas.microsoft.com/office/powerpoint/2010/main" val="1481621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02ED8-A269-118D-9266-30D11AE7CBF3}"/>
              </a:ext>
            </a:extLst>
          </p:cNvPr>
          <p:cNvSpPr>
            <a:spLocks noGrp="1"/>
          </p:cNvSpPr>
          <p:nvPr>
            <p:ph type="title"/>
          </p:nvPr>
        </p:nvSpPr>
        <p:spPr/>
        <p:txBody>
          <a:bodyPr/>
          <a:lstStyle/>
          <a:p>
            <a:r>
              <a:rPr lang="en-GB" dirty="0" err="1"/>
              <a:t>Nakkushaiguste</a:t>
            </a:r>
            <a:r>
              <a:rPr lang="en-GB" dirty="0"/>
              <a:t> </a:t>
            </a:r>
            <a:r>
              <a:rPr lang="en-GB" dirty="0" err="1"/>
              <a:t>seire</a:t>
            </a:r>
            <a:r>
              <a:rPr lang="en-GB" dirty="0"/>
              <a:t> on </a:t>
            </a:r>
            <a:r>
              <a:rPr lang="en-GB" dirty="0" err="1"/>
              <a:t>üks</a:t>
            </a:r>
            <a:r>
              <a:rPr lang="en-GB" dirty="0"/>
              <a:t> </a:t>
            </a:r>
            <a:r>
              <a:rPr lang="en-GB" dirty="0" err="1"/>
              <a:t>bioohutuse</a:t>
            </a:r>
            <a:r>
              <a:rPr lang="en-GB" dirty="0"/>
              <a:t> </a:t>
            </a:r>
            <a:r>
              <a:rPr lang="en-GB" dirty="0" err="1"/>
              <a:t>alustaladest</a:t>
            </a:r>
            <a:endParaRPr lang="et-EE" dirty="0"/>
          </a:p>
        </p:txBody>
      </p:sp>
      <p:sp>
        <p:nvSpPr>
          <p:cNvPr id="3" name="Content Placeholder 2">
            <a:extLst>
              <a:ext uri="{FF2B5EF4-FFF2-40B4-BE49-F238E27FC236}">
                <a16:creationId xmlns:a16="http://schemas.microsoft.com/office/drawing/2014/main" id="{C7577318-33F5-888C-A4C5-95BA00A7F209}"/>
              </a:ext>
            </a:extLst>
          </p:cNvPr>
          <p:cNvSpPr>
            <a:spLocks noGrp="1"/>
          </p:cNvSpPr>
          <p:nvPr>
            <p:ph idx="1"/>
          </p:nvPr>
        </p:nvSpPr>
        <p:spPr/>
        <p:txBody>
          <a:bodyPr/>
          <a:lstStyle/>
          <a:p>
            <a:pPr marL="0" indent="0">
              <a:buNone/>
            </a:pPr>
            <a:r>
              <a:rPr lang="et-EE" dirty="0"/>
              <a:t>Veiste </a:t>
            </a:r>
            <a:r>
              <a:rPr lang="et-EE" dirty="0" err="1"/>
              <a:t>kampülobakterioos</a:t>
            </a:r>
            <a:r>
              <a:rPr lang="en-GB" dirty="0"/>
              <a:t> 127 </a:t>
            </a:r>
            <a:r>
              <a:rPr lang="en-GB" dirty="0" err="1"/>
              <a:t>looma</a:t>
            </a:r>
            <a:endParaRPr lang="en-GB" dirty="0"/>
          </a:p>
          <a:p>
            <a:pPr marL="0" indent="0">
              <a:buNone/>
            </a:pPr>
            <a:r>
              <a:rPr lang="et-EE" dirty="0"/>
              <a:t>Veiste </a:t>
            </a:r>
            <a:r>
              <a:rPr lang="et-EE" dirty="0" err="1"/>
              <a:t>viirusdiarröa</a:t>
            </a:r>
            <a:r>
              <a:rPr lang="en-GB" dirty="0"/>
              <a:t> 2000 </a:t>
            </a:r>
            <a:r>
              <a:rPr lang="en-GB" dirty="0" err="1"/>
              <a:t>looma</a:t>
            </a:r>
            <a:r>
              <a:rPr lang="en-GB" dirty="0"/>
              <a:t>  </a:t>
            </a:r>
            <a:r>
              <a:rPr lang="en-GB" dirty="0" err="1"/>
              <a:t>saadetud</a:t>
            </a:r>
            <a:r>
              <a:rPr lang="en-GB" dirty="0"/>
              <a:t> </a:t>
            </a:r>
            <a:r>
              <a:rPr lang="en-GB" dirty="0" err="1"/>
              <a:t>leukoosi</a:t>
            </a:r>
            <a:r>
              <a:rPr lang="en-GB" dirty="0"/>
              <a:t> </a:t>
            </a:r>
            <a:r>
              <a:rPr lang="en-GB" dirty="0" err="1"/>
              <a:t>uuringute</a:t>
            </a:r>
            <a:r>
              <a:rPr lang="en-GB" dirty="0"/>
              <a:t> </a:t>
            </a:r>
            <a:r>
              <a:rPr lang="en-GB" dirty="0" err="1"/>
              <a:t>vereproovidest</a:t>
            </a:r>
            <a:endParaRPr lang="en-GB" dirty="0"/>
          </a:p>
          <a:p>
            <a:pPr marL="0" indent="0">
              <a:buNone/>
            </a:pPr>
            <a:r>
              <a:rPr lang="et-EE" dirty="0"/>
              <a:t>Veiste nakkav rinotrahheiit</a:t>
            </a:r>
            <a:r>
              <a:rPr lang="en-GB" dirty="0"/>
              <a:t> 2000 </a:t>
            </a:r>
            <a:r>
              <a:rPr lang="en-GB" dirty="0" err="1"/>
              <a:t>looma</a:t>
            </a:r>
            <a:r>
              <a:rPr lang="en-GB" dirty="0"/>
              <a:t> </a:t>
            </a:r>
            <a:r>
              <a:rPr lang="en-GB" dirty="0" err="1"/>
              <a:t>saadetud</a:t>
            </a:r>
            <a:r>
              <a:rPr lang="en-GB" dirty="0"/>
              <a:t> </a:t>
            </a:r>
            <a:r>
              <a:rPr lang="en-GB" dirty="0" err="1"/>
              <a:t>leukoosi</a:t>
            </a:r>
            <a:r>
              <a:rPr lang="en-GB" dirty="0"/>
              <a:t> </a:t>
            </a:r>
            <a:r>
              <a:rPr lang="en-GB" dirty="0" err="1"/>
              <a:t>uuringute</a:t>
            </a:r>
            <a:r>
              <a:rPr lang="en-GB" dirty="0"/>
              <a:t> </a:t>
            </a:r>
            <a:r>
              <a:rPr lang="en-GB" dirty="0" err="1"/>
              <a:t>vereproovidest</a:t>
            </a:r>
            <a:endParaRPr lang="en-GB" dirty="0"/>
          </a:p>
          <a:p>
            <a:pPr marL="0" indent="0">
              <a:buNone/>
            </a:pPr>
            <a:r>
              <a:rPr lang="et-EE" dirty="0"/>
              <a:t>Veiste </a:t>
            </a:r>
            <a:r>
              <a:rPr lang="et-EE" dirty="0" err="1"/>
              <a:t>paratuberkuloos</a:t>
            </a:r>
            <a:r>
              <a:rPr lang="et-EE" dirty="0"/>
              <a:t> </a:t>
            </a:r>
            <a:r>
              <a:rPr lang="en-GB" dirty="0"/>
              <a:t>127 </a:t>
            </a:r>
            <a:r>
              <a:rPr lang="en-GB" dirty="0" err="1"/>
              <a:t>looma</a:t>
            </a:r>
            <a:endParaRPr lang="en-GB" dirty="0"/>
          </a:p>
          <a:p>
            <a:pPr marL="0" indent="0">
              <a:buNone/>
            </a:pPr>
            <a:r>
              <a:rPr lang="et-EE" dirty="0"/>
              <a:t>Salmonelloosid </a:t>
            </a:r>
            <a:r>
              <a:rPr lang="en-GB" dirty="0"/>
              <a:t>100 </a:t>
            </a:r>
            <a:r>
              <a:rPr lang="en-GB" dirty="0" err="1"/>
              <a:t>looma</a:t>
            </a:r>
            <a:endParaRPr lang="en-GB" dirty="0"/>
          </a:p>
          <a:p>
            <a:pPr marL="0" indent="0">
              <a:buNone/>
            </a:pPr>
            <a:r>
              <a:rPr lang="et-EE" dirty="0" err="1"/>
              <a:t>Bluetongue</a:t>
            </a:r>
            <a:r>
              <a:rPr lang="en-GB" dirty="0"/>
              <a:t> 1414</a:t>
            </a:r>
          </a:p>
          <a:p>
            <a:pPr marL="0" indent="0">
              <a:buNone/>
            </a:pPr>
            <a:r>
              <a:rPr lang="en-GB" dirty="0"/>
              <a:t>Suu-ja </a:t>
            </a:r>
            <a:r>
              <a:rPr lang="en-GB" dirty="0" err="1"/>
              <a:t>sõrataud</a:t>
            </a:r>
            <a:r>
              <a:rPr lang="en-GB" dirty="0"/>
              <a:t> 200 </a:t>
            </a:r>
            <a:r>
              <a:rPr lang="en-GB" dirty="0" err="1"/>
              <a:t>looma</a:t>
            </a:r>
            <a:r>
              <a:rPr lang="en-GB" dirty="0"/>
              <a:t> bluetongue </a:t>
            </a:r>
            <a:r>
              <a:rPr lang="en-GB" dirty="0" err="1"/>
              <a:t>proovidest</a:t>
            </a:r>
            <a:r>
              <a:rPr lang="en-GB" dirty="0"/>
              <a:t> </a:t>
            </a:r>
            <a:r>
              <a:rPr lang="en-GB" dirty="0" err="1"/>
              <a:t>juhuvalimi</a:t>
            </a:r>
            <a:r>
              <a:rPr lang="en-GB" dirty="0"/>
              <a:t> </a:t>
            </a:r>
            <a:r>
              <a:rPr lang="en-GB" dirty="0" err="1"/>
              <a:t>alusel</a:t>
            </a:r>
            <a:endParaRPr lang="et-EE" dirty="0"/>
          </a:p>
        </p:txBody>
      </p:sp>
    </p:spTree>
    <p:extLst>
      <p:ext uri="{BB962C8B-B14F-4D97-AF65-F5344CB8AC3E}">
        <p14:creationId xmlns:p14="http://schemas.microsoft.com/office/powerpoint/2010/main" val="4123969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DFEAB-0F2F-D581-0CC3-4F62E76C3CD3}"/>
              </a:ext>
            </a:extLst>
          </p:cNvPr>
          <p:cNvSpPr>
            <a:spLocks noGrp="1"/>
          </p:cNvSpPr>
          <p:nvPr>
            <p:ph type="title"/>
          </p:nvPr>
        </p:nvSpPr>
        <p:spPr/>
        <p:txBody>
          <a:bodyPr/>
          <a:lstStyle/>
          <a:p>
            <a:r>
              <a:rPr lang="en-GB" dirty="0" err="1"/>
              <a:t>Nakkushaiuste</a:t>
            </a:r>
            <a:r>
              <a:rPr lang="en-GB" dirty="0"/>
              <a:t> </a:t>
            </a:r>
            <a:r>
              <a:rPr lang="en-GB" dirty="0" err="1"/>
              <a:t>seire</a:t>
            </a:r>
            <a:r>
              <a:rPr lang="en-GB" dirty="0"/>
              <a:t> on </a:t>
            </a:r>
            <a:r>
              <a:rPr lang="en-GB" dirty="0" err="1"/>
              <a:t>bioohutuse</a:t>
            </a:r>
            <a:r>
              <a:rPr lang="en-GB" dirty="0"/>
              <a:t> </a:t>
            </a:r>
            <a:r>
              <a:rPr lang="en-GB" dirty="0" err="1"/>
              <a:t>üks</a:t>
            </a:r>
            <a:r>
              <a:rPr lang="en-GB" dirty="0"/>
              <a:t> </a:t>
            </a:r>
            <a:r>
              <a:rPr lang="en-GB" dirty="0" err="1"/>
              <a:t>alustaladest</a:t>
            </a:r>
            <a:r>
              <a:rPr lang="en-GB" dirty="0"/>
              <a:t> </a:t>
            </a:r>
            <a:endParaRPr lang="et-EE" dirty="0"/>
          </a:p>
        </p:txBody>
      </p:sp>
      <p:sp>
        <p:nvSpPr>
          <p:cNvPr id="3" name="Content Placeholder 2">
            <a:extLst>
              <a:ext uri="{FF2B5EF4-FFF2-40B4-BE49-F238E27FC236}">
                <a16:creationId xmlns:a16="http://schemas.microsoft.com/office/drawing/2014/main" id="{937C1513-9607-18EF-6314-217A634BD6E8}"/>
              </a:ext>
            </a:extLst>
          </p:cNvPr>
          <p:cNvSpPr>
            <a:spLocks noGrp="1"/>
          </p:cNvSpPr>
          <p:nvPr>
            <p:ph idx="1"/>
          </p:nvPr>
        </p:nvSpPr>
        <p:spPr/>
        <p:txBody>
          <a:bodyPr/>
          <a:lstStyle/>
          <a:p>
            <a:r>
              <a:rPr lang="en-GB" dirty="0" err="1"/>
              <a:t>Lammastel</a:t>
            </a:r>
            <a:r>
              <a:rPr lang="en-GB" dirty="0"/>
              <a:t> ja </a:t>
            </a:r>
            <a:r>
              <a:rPr lang="en-GB" dirty="0" err="1"/>
              <a:t>kitsedel</a:t>
            </a:r>
            <a:r>
              <a:rPr lang="en-GB" dirty="0"/>
              <a:t> </a:t>
            </a:r>
            <a:r>
              <a:rPr lang="en-GB" dirty="0" err="1"/>
              <a:t>uuritakse</a:t>
            </a:r>
            <a:endParaRPr lang="en-GB" dirty="0"/>
          </a:p>
          <a:p>
            <a:pPr marL="0" indent="0">
              <a:buNone/>
            </a:pPr>
            <a:r>
              <a:rPr lang="pt-BR" dirty="0"/>
              <a:t>Brucella abortus`e, B. melitensis`e ja B. suis`i nakkus 4000 looma</a:t>
            </a:r>
          </a:p>
          <a:p>
            <a:pPr marL="0" indent="0">
              <a:buNone/>
            </a:pPr>
            <a:r>
              <a:rPr lang="et-EE" dirty="0" err="1"/>
              <a:t>Skreipi</a:t>
            </a:r>
            <a:r>
              <a:rPr lang="et-EE" dirty="0"/>
              <a:t> </a:t>
            </a:r>
            <a:r>
              <a:rPr lang="en-GB" dirty="0"/>
              <a:t>500 </a:t>
            </a:r>
            <a:r>
              <a:rPr lang="en-GB" dirty="0" err="1"/>
              <a:t>lammast</a:t>
            </a:r>
            <a:r>
              <a:rPr lang="en-GB" dirty="0"/>
              <a:t> ja 100 </a:t>
            </a:r>
            <a:r>
              <a:rPr lang="en-GB" dirty="0" err="1"/>
              <a:t>kitse</a:t>
            </a:r>
            <a:endParaRPr lang="en-GB" dirty="0"/>
          </a:p>
          <a:p>
            <a:pPr marL="0" indent="0">
              <a:buNone/>
            </a:pPr>
            <a:r>
              <a:rPr lang="et-EE" dirty="0"/>
              <a:t>Salmonelloosid</a:t>
            </a:r>
            <a:r>
              <a:rPr lang="en-GB" dirty="0"/>
              <a:t> 75 </a:t>
            </a:r>
            <a:r>
              <a:rPr lang="en-GB" dirty="0" err="1"/>
              <a:t>proovi</a:t>
            </a:r>
            <a:r>
              <a:rPr lang="en-GB" dirty="0"/>
              <a:t> </a:t>
            </a:r>
            <a:r>
              <a:rPr lang="en-GB" dirty="0" err="1"/>
              <a:t>karjadest</a:t>
            </a:r>
            <a:r>
              <a:rPr lang="en-GB" dirty="0"/>
              <a:t>, mis </a:t>
            </a:r>
            <a:r>
              <a:rPr lang="en-GB" dirty="0" err="1"/>
              <a:t>tegelevad</a:t>
            </a:r>
            <a:r>
              <a:rPr lang="en-GB" dirty="0"/>
              <a:t> </a:t>
            </a:r>
            <a:r>
              <a:rPr lang="en-GB" dirty="0" err="1"/>
              <a:t>piima</a:t>
            </a:r>
            <a:r>
              <a:rPr lang="en-GB" dirty="0"/>
              <a:t> </a:t>
            </a:r>
            <a:r>
              <a:rPr lang="en-GB" dirty="0" err="1"/>
              <a:t>turustamisega</a:t>
            </a:r>
            <a:endParaRPr lang="et-EE" dirty="0"/>
          </a:p>
        </p:txBody>
      </p:sp>
    </p:spTree>
    <p:extLst>
      <p:ext uri="{BB962C8B-B14F-4D97-AF65-F5344CB8AC3E}">
        <p14:creationId xmlns:p14="http://schemas.microsoft.com/office/powerpoint/2010/main" val="3054817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C7D7C-F996-4B1A-6039-4B35113FEBD1}"/>
              </a:ext>
            </a:extLst>
          </p:cNvPr>
          <p:cNvSpPr>
            <a:spLocks noGrp="1"/>
          </p:cNvSpPr>
          <p:nvPr>
            <p:ph type="title"/>
          </p:nvPr>
        </p:nvSpPr>
        <p:spPr/>
        <p:txBody>
          <a:bodyPr/>
          <a:lstStyle/>
          <a:p>
            <a:r>
              <a:rPr lang="en-GB" dirty="0" err="1"/>
              <a:t>Enamlevinud</a:t>
            </a:r>
            <a:r>
              <a:rPr lang="en-GB" dirty="0"/>
              <a:t> </a:t>
            </a:r>
            <a:r>
              <a:rPr lang="en-GB" dirty="0" err="1"/>
              <a:t>nakkushaigused</a:t>
            </a:r>
            <a:r>
              <a:rPr lang="en-GB" dirty="0"/>
              <a:t> </a:t>
            </a:r>
            <a:r>
              <a:rPr lang="en-GB" dirty="0" err="1"/>
              <a:t>veistel</a:t>
            </a:r>
            <a:endParaRPr lang="et-EE" dirty="0"/>
          </a:p>
        </p:txBody>
      </p:sp>
      <p:sp>
        <p:nvSpPr>
          <p:cNvPr id="3" name="Content Placeholder 2">
            <a:extLst>
              <a:ext uri="{FF2B5EF4-FFF2-40B4-BE49-F238E27FC236}">
                <a16:creationId xmlns:a16="http://schemas.microsoft.com/office/drawing/2014/main" id="{C472630A-C1F1-132D-4A82-A0A907582C27}"/>
              </a:ext>
            </a:extLst>
          </p:cNvPr>
          <p:cNvSpPr>
            <a:spLocks noGrp="1"/>
          </p:cNvSpPr>
          <p:nvPr>
            <p:ph idx="1"/>
          </p:nvPr>
        </p:nvSpPr>
        <p:spPr/>
        <p:txBody>
          <a:bodyPr/>
          <a:lstStyle/>
          <a:p>
            <a:pPr marL="0" indent="0">
              <a:buNone/>
            </a:pPr>
            <a:r>
              <a:rPr lang="fi-FI" dirty="0" err="1"/>
              <a:t>Veiste</a:t>
            </a:r>
            <a:r>
              <a:rPr lang="fi-FI" dirty="0"/>
              <a:t> </a:t>
            </a:r>
            <a:r>
              <a:rPr lang="fi-FI" dirty="0" err="1"/>
              <a:t>nakkava</a:t>
            </a:r>
            <a:r>
              <a:rPr lang="fi-FI" dirty="0"/>
              <a:t> </a:t>
            </a:r>
            <a:r>
              <a:rPr lang="fi-FI" dirty="0" err="1"/>
              <a:t>rinotrahheiidi</a:t>
            </a:r>
            <a:r>
              <a:rPr lang="fi-FI" dirty="0"/>
              <a:t> </a:t>
            </a:r>
            <a:r>
              <a:rPr lang="fi-FI" dirty="0" err="1"/>
              <a:t>viirus</a:t>
            </a:r>
            <a:r>
              <a:rPr lang="fi-FI" dirty="0"/>
              <a:t> (IRT)</a:t>
            </a:r>
          </a:p>
          <a:p>
            <a:pPr marL="0" indent="0">
              <a:buNone/>
            </a:pPr>
            <a:r>
              <a:rPr lang="et-EE" dirty="0"/>
              <a:t>Veiste </a:t>
            </a:r>
            <a:r>
              <a:rPr lang="et-EE" dirty="0" err="1"/>
              <a:t>viirusdiarröa</a:t>
            </a:r>
            <a:r>
              <a:rPr lang="et-EE" dirty="0"/>
              <a:t> viirus (VVDV)</a:t>
            </a:r>
            <a:endParaRPr lang="en-GB" dirty="0"/>
          </a:p>
          <a:p>
            <a:pPr marL="0" indent="0">
              <a:buNone/>
            </a:pPr>
            <a:r>
              <a:rPr lang="et-EE" dirty="0"/>
              <a:t>Veiste respiratoor-</a:t>
            </a:r>
            <a:r>
              <a:rPr lang="et-EE" dirty="0" err="1"/>
              <a:t>süntsüt</a:t>
            </a:r>
            <a:r>
              <a:rPr lang="en-GB" dirty="0"/>
              <a:t>s</a:t>
            </a:r>
            <a:r>
              <a:rPr lang="et-EE" dirty="0" err="1"/>
              <a:t>iaalviirus</a:t>
            </a:r>
            <a:r>
              <a:rPr lang="et-EE" dirty="0"/>
              <a:t> (RSV)</a:t>
            </a:r>
            <a:endParaRPr lang="en-GB" dirty="0"/>
          </a:p>
          <a:p>
            <a:pPr marL="0" indent="0">
              <a:buNone/>
            </a:pPr>
            <a:r>
              <a:rPr lang="et-EE" dirty="0"/>
              <a:t>Veiste </a:t>
            </a:r>
            <a:r>
              <a:rPr lang="et-EE" dirty="0" err="1"/>
              <a:t>koro</a:t>
            </a:r>
            <a:r>
              <a:rPr lang="en-GB" dirty="0"/>
              <a:t>o</a:t>
            </a:r>
            <a:r>
              <a:rPr lang="et-EE" dirty="0" err="1"/>
              <a:t>naviroos</a:t>
            </a:r>
            <a:r>
              <a:rPr lang="et-EE" dirty="0"/>
              <a:t> ehk talvedüsenteeria</a:t>
            </a:r>
            <a:endParaRPr lang="en-GB" dirty="0"/>
          </a:p>
          <a:p>
            <a:pPr marL="0" indent="0">
              <a:buNone/>
            </a:pPr>
            <a:r>
              <a:rPr lang="et-EE" dirty="0"/>
              <a:t>Salmonelloos </a:t>
            </a:r>
            <a:endParaRPr lang="en-GB" dirty="0"/>
          </a:p>
          <a:p>
            <a:pPr marL="0" indent="0">
              <a:buNone/>
            </a:pPr>
            <a:r>
              <a:rPr lang="et-EE" dirty="0" err="1"/>
              <a:t>Mükoplasmoos</a:t>
            </a:r>
            <a:endParaRPr lang="en-GB" dirty="0"/>
          </a:p>
          <a:p>
            <a:pPr marL="0" indent="0">
              <a:buNone/>
            </a:pPr>
            <a:r>
              <a:rPr lang="et-EE" dirty="0" err="1"/>
              <a:t>Paratuberkuloos</a:t>
            </a:r>
            <a:r>
              <a:rPr lang="et-EE" dirty="0"/>
              <a:t> ehk Johne haigus </a:t>
            </a:r>
            <a:endParaRPr lang="en-GB" dirty="0"/>
          </a:p>
          <a:p>
            <a:pPr marL="0" indent="0">
              <a:buNone/>
            </a:pPr>
            <a:r>
              <a:rPr lang="et-EE" dirty="0" err="1"/>
              <a:t>Staphylococcus</a:t>
            </a:r>
            <a:r>
              <a:rPr lang="et-EE" dirty="0"/>
              <a:t> </a:t>
            </a:r>
            <a:r>
              <a:rPr lang="et-EE" dirty="0" err="1"/>
              <a:t>aureus</a:t>
            </a:r>
            <a:r>
              <a:rPr lang="et-EE" dirty="0"/>
              <a:t> (S. </a:t>
            </a:r>
            <a:r>
              <a:rPr lang="et-EE" dirty="0" err="1"/>
              <a:t>aureus</a:t>
            </a:r>
            <a:r>
              <a:rPr lang="et-EE" dirty="0"/>
              <a:t>)</a:t>
            </a:r>
          </a:p>
        </p:txBody>
      </p:sp>
    </p:spTree>
    <p:extLst>
      <p:ext uri="{BB962C8B-B14F-4D97-AF65-F5344CB8AC3E}">
        <p14:creationId xmlns:p14="http://schemas.microsoft.com/office/powerpoint/2010/main" val="395821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1094A-89DE-2428-0E46-1D8CE43E9C2B}"/>
              </a:ext>
            </a:extLst>
          </p:cNvPr>
          <p:cNvSpPr>
            <a:spLocks noGrp="1"/>
          </p:cNvSpPr>
          <p:nvPr>
            <p:ph type="title"/>
          </p:nvPr>
        </p:nvSpPr>
        <p:spPr/>
        <p:txBody>
          <a:bodyPr/>
          <a:lstStyle/>
          <a:p>
            <a:r>
              <a:rPr lang="en-GB" dirty="0" err="1"/>
              <a:t>Enamlevinud</a:t>
            </a:r>
            <a:r>
              <a:rPr lang="en-GB" dirty="0"/>
              <a:t> </a:t>
            </a:r>
            <a:r>
              <a:rPr lang="en-GB" dirty="0" err="1"/>
              <a:t>nakkushaigused</a:t>
            </a:r>
            <a:r>
              <a:rPr lang="en-GB" dirty="0"/>
              <a:t> </a:t>
            </a:r>
            <a:r>
              <a:rPr lang="en-GB" dirty="0" err="1"/>
              <a:t>veistel</a:t>
            </a:r>
            <a:endParaRPr lang="et-EE" dirty="0"/>
          </a:p>
        </p:txBody>
      </p:sp>
      <p:sp>
        <p:nvSpPr>
          <p:cNvPr id="3" name="Content Placeholder 2">
            <a:extLst>
              <a:ext uri="{FF2B5EF4-FFF2-40B4-BE49-F238E27FC236}">
                <a16:creationId xmlns:a16="http://schemas.microsoft.com/office/drawing/2014/main" id="{7A451648-6AD0-8115-9317-D7716174BAA2}"/>
              </a:ext>
            </a:extLst>
          </p:cNvPr>
          <p:cNvSpPr>
            <a:spLocks noGrp="1"/>
          </p:cNvSpPr>
          <p:nvPr>
            <p:ph idx="1"/>
          </p:nvPr>
        </p:nvSpPr>
        <p:spPr/>
        <p:txBody>
          <a:bodyPr/>
          <a:lstStyle/>
          <a:p>
            <a:pPr marL="0" indent="0">
              <a:buNone/>
            </a:pPr>
            <a:r>
              <a:rPr lang="et-EE" dirty="0"/>
              <a:t>Digitaalne dermatiit ehk </a:t>
            </a:r>
            <a:r>
              <a:rPr lang="et-EE" dirty="0" err="1"/>
              <a:t>Mortellaro</a:t>
            </a:r>
            <a:r>
              <a:rPr lang="et-EE" dirty="0"/>
              <a:t> haigus </a:t>
            </a:r>
            <a:endParaRPr lang="en-GB" dirty="0"/>
          </a:p>
          <a:p>
            <a:pPr marL="0" indent="0">
              <a:buNone/>
            </a:pPr>
            <a:r>
              <a:rPr lang="et-EE" dirty="0" err="1"/>
              <a:t>Pügaraig</a:t>
            </a:r>
            <a:r>
              <a:rPr lang="et-EE" dirty="0"/>
              <a:t> </a:t>
            </a:r>
            <a:endParaRPr lang="en-GB" dirty="0"/>
          </a:p>
          <a:p>
            <a:pPr marL="0" indent="0">
              <a:buNone/>
            </a:pPr>
            <a:r>
              <a:rPr lang="en-GB" dirty="0"/>
              <a:t>    </a:t>
            </a:r>
            <a:r>
              <a:rPr lang="en-GB" dirty="0" err="1"/>
              <a:t>Inimestele</a:t>
            </a:r>
            <a:r>
              <a:rPr lang="en-GB" dirty="0"/>
              <a:t> </a:t>
            </a:r>
            <a:r>
              <a:rPr lang="en-GB" dirty="0" err="1"/>
              <a:t>nakkavad</a:t>
            </a:r>
            <a:r>
              <a:rPr lang="en-GB" dirty="0"/>
              <a:t> </a:t>
            </a:r>
            <a:r>
              <a:rPr lang="en-GB" dirty="0" err="1"/>
              <a:t>haigused</a:t>
            </a:r>
            <a:r>
              <a:rPr lang="en-GB" dirty="0"/>
              <a:t> </a:t>
            </a:r>
          </a:p>
          <a:p>
            <a:pPr marL="0" indent="0">
              <a:buNone/>
            </a:pPr>
            <a:r>
              <a:rPr lang="et-EE" dirty="0"/>
              <a:t>Salmonelloos</a:t>
            </a:r>
            <a:endParaRPr lang="en-GB" dirty="0"/>
          </a:p>
          <a:p>
            <a:pPr marL="0" indent="0">
              <a:buNone/>
            </a:pPr>
            <a:r>
              <a:rPr lang="et-EE" dirty="0" err="1"/>
              <a:t>Krüptosporidioos</a:t>
            </a:r>
            <a:r>
              <a:rPr lang="et-EE" dirty="0"/>
              <a:t> </a:t>
            </a:r>
            <a:endParaRPr lang="en-GB" dirty="0"/>
          </a:p>
          <a:p>
            <a:pPr marL="0" indent="0">
              <a:buNone/>
            </a:pPr>
            <a:r>
              <a:rPr lang="et-EE" dirty="0" err="1"/>
              <a:t>Escherichia</a:t>
            </a:r>
            <a:r>
              <a:rPr lang="et-EE" dirty="0"/>
              <a:t> </a:t>
            </a:r>
            <a:r>
              <a:rPr lang="et-EE" dirty="0" err="1"/>
              <a:t>coli</a:t>
            </a:r>
            <a:r>
              <a:rPr lang="et-EE" dirty="0"/>
              <a:t> O157</a:t>
            </a:r>
            <a:endParaRPr lang="en-GB" dirty="0"/>
          </a:p>
          <a:p>
            <a:pPr marL="0" indent="0">
              <a:buNone/>
            </a:pPr>
            <a:r>
              <a:rPr lang="et-EE" dirty="0"/>
              <a:t>Q-palavik </a:t>
            </a:r>
            <a:endParaRPr lang="en-GB" dirty="0"/>
          </a:p>
          <a:p>
            <a:pPr marL="0" indent="0">
              <a:buNone/>
            </a:pPr>
            <a:endParaRPr lang="et-EE" dirty="0"/>
          </a:p>
        </p:txBody>
      </p:sp>
    </p:spTree>
    <p:extLst>
      <p:ext uri="{BB962C8B-B14F-4D97-AF65-F5344CB8AC3E}">
        <p14:creationId xmlns:p14="http://schemas.microsoft.com/office/powerpoint/2010/main" val="2073628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E783C-5C76-E9F9-7BAB-4DE5501C3507}"/>
              </a:ext>
            </a:extLst>
          </p:cNvPr>
          <p:cNvSpPr>
            <a:spLocks noGrp="1"/>
          </p:cNvSpPr>
          <p:nvPr>
            <p:ph type="title"/>
          </p:nvPr>
        </p:nvSpPr>
        <p:spPr/>
        <p:txBody>
          <a:bodyPr/>
          <a:lstStyle/>
          <a:p>
            <a:r>
              <a:rPr lang="en-GB" dirty="0" err="1"/>
              <a:t>Nakkushaigused</a:t>
            </a:r>
            <a:r>
              <a:rPr lang="en-GB" dirty="0"/>
              <a:t> </a:t>
            </a:r>
            <a:r>
              <a:rPr lang="en-GB" dirty="0" err="1"/>
              <a:t>lammastel</a:t>
            </a:r>
            <a:r>
              <a:rPr lang="en-GB" dirty="0"/>
              <a:t> ja </a:t>
            </a:r>
            <a:r>
              <a:rPr lang="en-GB" dirty="0" err="1"/>
              <a:t>kitsedel</a:t>
            </a:r>
            <a:endParaRPr lang="et-EE" dirty="0"/>
          </a:p>
        </p:txBody>
      </p:sp>
      <p:sp>
        <p:nvSpPr>
          <p:cNvPr id="3" name="Content Placeholder 2">
            <a:extLst>
              <a:ext uri="{FF2B5EF4-FFF2-40B4-BE49-F238E27FC236}">
                <a16:creationId xmlns:a16="http://schemas.microsoft.com/office/drawing/2014/main" id="{4B1D3005-EFC7-FD63-8CBF-C050DDE847B1}"/>
              </a:ext>
            </a:extLst>
          </p:cNvPr>
          <p:cNvSpPr>
            <a:spLocks noGrp="1"/>
          </p:cNvSpPr>
          <p:nvPr>
            <p:ph idx="1"/>
          </p:nvPr>
        </p:nvSpPr>
        <p:spPr/>
        <p:txBody>
          <a:bodyPr/>
          <a:lstStyle/>
          <a:p>
            <a:pPr marL="0" indent="0">
              <a:buNone/>
            </a:pPr>
            <a:r>
              <a:rPr lang="et-EE" b="0" i="0" dirty="0">
                <a:solidFill>
                  <a:srgbClr val="000000"/>
                </a:solidFill>
                <a:effectLst/>
                <a:latin typeface="+mj-lt"/>
              </a:rPr>
              <a:t>Veiste </a:t>
            </a:r>
            <a:r>
              <a:rPr lang="et-EE" b="0" i="0" dirty="0" err="1">
                <a:solidFill>
                  <a:srgbClr val="000000"/>
                </a:solidFill>
                <a:effectLst/>
                <a:latin typeface="+mj-lt"/>
              </a:rPr>
              <a:t>viirusdiarröa</a:t>
            </a:r>
            <a:r>
              <a:rPr lang="en-GB" b="0" i="0" dirty="0">
                <a:solidFill>
                  <a:srgbClr val="000000"/>
                </a:solidFill>
                <a:effectLst/>
                <a:latin typeface="+mj-lt"/>
              </a:rPr>
              <a:t>- </a:t>
            </a:r>
            <a:r>
              <a:rPr lang="en-GB" b="0" i="0" dirty="0" err="1">
                <a:solidFill>
                  <a:srgbClr val="000000"/>
                </a:solidFill>
                <a:effectLst/>
                <a:latin typeface="+mj-lt"/>
              </a:rPr>
              <a:t>jah</a:t>
            </a:r>
            <a:r>
              <a:rPr lang="en-GB" b="0" i="0" dirty="0">
                <a:solidFill>
                  <a:srgbClr val="000000"/>
                </a:solidFill>
                <a:effectLst/>
                <a:latin typeface="+mj-lt"/>
              </a:rPr>
              <a:t> </a:t>
            </a:r>
            <a:r>
              <a:rPr lang="en-GB" b="0" i="0" dirty="0" err="1">
                <a:solidFill>
                  <a:srgbClr val="000000"/>
                </a:solidFill>
                <a:effectLst/>
                <a:latin typeface="+mj-lt"/>
              </a:rPr>
              <a:t>päris</a:t>
            </a:r>
            <a:r>
              <a:rPr lang="en-GB" b="0" i="0" dirty="0">
                <a:solidFill>
                  <a:srgbClr val="000000"/>
                </a:solidFill>
                <a:effectLst/>
                <a:latin typeface="+mj-lt"/>
              </a:rPr>
              <a:t> </a:t>
            </a:r>
            <a:r>
              <a:rPr lang="en-GB" b="0" i="0" dirty="0" err="1">
                <a:solidFill>
                  <a:srgbClr val="000000"/>
                </a:solidFill>
                <a:effectLst/>
                <a:latin typeface="+mj-lt"/>
              </a:rPr>
              <a:t>tõsiselt</a:t>
            </a:r>
            <a:r>
              <a:rPr lang="en-GB" b="0" i="0" dirty="0">
                <a:solidFill>
                  <a:srgbClr val="000000"/>
                </a:solidFill>
                <a:effectLst/>
                <a:latin typeface="+mj-lt"/>
              </a:rPr>
              <a:t>, see </a:t>
            </a:r>
            <a:r>
              <a:rPr lang="en-GB" b="0" i="0" dirty="0" err="1">
                <a:solidFill>
                  <a:srgbClr val="000000"/>
                </a:solidFill>
                <a:effectLst/>
                <a:latin typeface="+mj-lt"/>
              </a:rPr>
              <a:t>tabandab</a:t>
            </a:r>
            <a:r>
              <a:rPr lang="en-GB" b="0" i="0" dirty="0">
                <a:solidFill>
                  <a:srgbClr val="000000"/>
                </a:solidFill>
                <a:effectLst/>
                <a:latin typeface="+mj-lt"/>
              </a:rPr>
              <a:t> </a:t>
            </a:r>
            <a:r>
              <a:rPr lang="en-GB" b="0" i="0" dirty="0" err="1">
                <a:solidFill>
                  <a:srgbClr val="000000"/>
                </a:solidFill>
                <a:effectLst/>
                <a:latin typeface="+mj-lt"/>
              </a:rPr>
              <a:t>kõiki</a:t>
            </a:r>
            <a:r>
              <a:rPr lang="en-GB" b="0" i="0" dirty="0">
                <a:solidFill>
                  <a:srgbClr val="000000"/>
                </a:solidFill>
                <a:effectLst/>
                <a:latin typeface="+mj-lt"/>
              </a:rPr>
              <a:t> </a:t>
            </a:r>
            <a:r>
              <a:rPr lang="en-GB" b="0" i="0" dirty="0" err="1">
                <a:solidFill>
                  <a:srgbClr val="000000"/>
                </a:solidFill>
                <a:effectLst/>
                <a:latin typeface="+mj-lt"/>
              </a:rPr>
              <a:t>sõralisi</a:t>
            </a:r>
            <a:r>
              <a:rPr lang="en-GB" b="0" i="0" dirty="0">
                <a:solidFill>
                  <a:srgbClr val="000000"/>
                </a:solidFill>
                <a:effectLst/>
                <a:latin typeface="+mj-lt"/>
              </a:rPr>
              <a:t> ja on </a:t>
            </a:r>
            <a:r>
              <a:rPr lang="en-GB" b="0" i="0" dirty="0" err="1">
                <a:solidFill>
                  <a:srgbClr val="000000"/>
                </a:solidFill>
                <a:effectLst/>
                <a:latin typeface="+mj-lt"/>
              </a:rPr>
              <a:t>Eestis</a:t>
            </a:r>
            <a:r>
              <a:rPr lang="en-GB" b="0" i="0" dirty="0">
                <a:solidFill>
                  <a:srgbClr val="000000"/>
                </a:solidFill>
                <a:effectLst/>
                <a:latin typeface="+mj-lt"/>
              </a:rPr>
              <a:t> </a:t>
            </a:r>
            <a:r>
              <a:rPr lang="en-GB" b="0" i="0" dirty="0" err="1">
                <a:solidFill>
                  <a:srgbClr val="000000"/>
                </a:solidFill>
                <a:effectLst/>
                <a:latin typeface="+mj-lt"/>
              </a:rPr>
              <a:t>levinud</a:t>
            </a:r>
            <a:endParaRPr lang="en-GB" b="0" i="0" dirty="0">
              <a:solidFill>
                <a:srgbClr val="000000"/>
              </a:solidFill>
              <a:effectLst/>
              <a:latin typeface="+mj-lt"/>
            </a:endParaRPr>
          </a:p>
          <a:p>
            <a:pPr marL="0" indent="0">
              <a:buNone/>
            </a:pPr>
            <a:r>
              <a:rPr lang="en-GB" dirty="0" err="1">
                <a:solidFill>
                  <a:srgbClr val="000000"/>
                </a:solidFill>
                <a:latin typeface="+mj-lt"/>
              </a:rPr>
              <a:t>Paratuberkuloos</a:t>
            </a:r>
            <a:endParaRPr lang="en-GB" dirty="0">
              <a:solidFill>
                <a:srgbClr val="000000"/>
              </a:solidFill>
              <a:latin typeface="+mj-lt"/>
            </a:endParaRPr>
          </a:p>
          <a:p>
            <a:pPr marL="0" indent="0">
              <a:buNone/>
            </a:pPr>
            <a:r>
              <a:rPr lang="en-GB" dirty="0" err="1">
                <a:solidFill>
                  <a:srgbClr val="000000"/>
                </a:solidFill>
                <a:latin typeface="+mj-lt"/>
              </a:rPr>
              <a:t>Leptospiroos</a:t>
            </a:r>
            <a:endParaRPr lang="en-GB" dirty="0">
              <a:solidFill>
                <a:srgbClr val="000000"/>
              </a:solidFill>
              <a:latin typeface="+mj-lt"/>
            </a:endParaRPr>
          </a:p>
          <a:p>
            <a:pPr marL="0" indent="0">
              <a:buNone/>
            </a:pPr>
            <a:r>
              <a:rPr lang="en-GB" dirty="0" err="1">
                <a:solidFill>
                  <a:srgbClr val="000000"/>
                </a:solidFill>
                <a:latin typeface="+mj-lt"/>
              </a:rPr>
              <a:t>Brutselloos</a:t>
            </a:r>
            <a:endParaRPr lang="en-GB" dirty="0">
              <a:solidFill>
                <a:srgbClr val="000000"/>
              </a:solidFill>
              <a:latin typeface="+mj-lt"/>
            </a:endParaRPr>
          </a:p>
          <a:p>
            <a:pPr marL="0" indent="0">
              <a:buNone/>
            </a:pPr>
            <a:r>
              <a:rPr lang="en-GB" dirty="0" err="1">
                <a:solidFill>
                  <a:srgbClr val="000000"/>
                </a:solidFill>
                <a:latin typeface="+mj-lt"/>
              </a:rPr>
              <a:t>Salmonelloos</a:t>
            </a:r>
            <a:endParaRPr lang="en-GB" dirty="0">
              <a:solidFill>
                <a:srgbClr val="000000"/>
              </a:solidFill>
              <a:latin typeface="+mj-lt"/>
            </a:endParaRPr>
          </a:p>
          <a:p>
            <a:pPr marL="0" indent="0">
              <a:buNone/>
            </a:pPr>
            <a:r>
              <a:rPr lang="et-EE" b="0" i="0" dirty="0" err="1">
                <a:solidFill>
                  <a:srgbClr val="000000"/>
                </a:solidFill>
                <a:effectLst/>
                <a:latin typeface="+mj-lt"/>
              </a:rPr>
              <a:t>Schmallenbergi</a:t>
            </a:r>
            <a:r>
              <a:rPr lang="et-EE" b="0" i="0" dirty="0">
                <a:solidFill>
                  <a:srgbClr val="000000"/>
                </a:solidFill>
                <a:effectLst/>
                <a:latin typeface="+mj-lt"/>
              </a:rPr>
              <a:t> viirus</a:t>
            </a:r>
            <a:endParaRPr lang="en-GB" b="0" i="0" dirty="0">
              <a:solidFill>
                <a:srgbClr val="000000"/>
              </a:solidFill>
              <a:effectLst/>
              <a:latin typeface="+mj-lt"/>
            </a:endParaRPr>
          </a:p>
          <a:p>
            <a:pPr marL="0" indent="0">
              <a:buNone/>
            </a:pPr>
            <a:r>
              <a:rPr lang="et-EE" b="0" i="0" dirty="0" err="1">
                <a:solidFill>
                  <a:srgbClr val="000000"/>
                </a:solidFill>
                <a:effectLst/>
                <a:latin typeface="+mj-lt"/>
              </a:rPr>
              <a:t>Transmissiivsed</a:t>
            </a:r>
            <a:r>
              <a:rPr lang="et-EE" b="0" i="0" dirty="0">
                <a:solidFill>
                  <a:srgbClr val="000000"/>
                </a:solidFill>
                <a:effectLst/>
                <a:latin typeface="+mj-lt"/>
              </a:rPr>
              <a:t> </a:t>
            </a:r>
            <a:r>
              <a:rPr lang="et-EE" b="0" i="0" dirty="0" err="1">
                <a:solidFill>
                  <a:srgbClr val="000000"/>
                </a:solidFill>
                <a:effectLst/>
                <a:latin typeface="+mj-lt"/>
              </a:rPr>
              <a:t>spongiformsed</a:t>
            </a:r>
            <a:r>
              <a:rPr lang="et-EE" b="0" i="0" dirty="0">
                <a:solidFill>
                  <a:srgbClr val="000000"/>
                </a:solidFill>
                <a:effectLst/>
                <a:latin typeface="+mj-lt"/>
              </a:rPr>
              <a:t> entsefalopaatiad</a:t>
            </a:r>
            <a:endParaRPr lang="et-EE" dirty="0">
              <a:latin typeface="+mj-lt"/>
            </a:endParaRPr>
          </a:p>
        </p:txBody>
      </p:sp>
    </p:spTree>
    <p:extLst>
      <p:ext uri="{BB962C8B-B14F-4D97-AF65-F5344CB8AC3E}">
        <p14:creationId xmlns:p14="http://schemas.microsoft.com/office/powerpoint/2010/main" val="3581855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E1E70-B06B-33A7-7F3F-A0101B7D53DE}"/>
              </a:ext>
            </a:extLst>
          </p:cNvPr>
          <p:cNvSpPr>
            <a:spLocks noGrp="1"/>
          </p:cNvSpPr>
          <p:nvPr>
            <p:ph type="title"/>
          </p:nvPr>
        </p:nvSpPr>
        <p:spPr/>
        <p:txBody>
          <a:bodyPr/>
          <a:lstStyle/>
          <a:p>
            <a:r>
              <a:rPr lang="en-GB" dirty="0" err="1"/>
              <a:t>Nakkushaigused</a:t>
            </a:r>
            <a:r>
              <a:rPr lang="en-GB" dirty="0"/>
              <a:t> </a:t>
            </a:r>
            <a:r>
              <a:rPr lang="en-GB" dirty="0" err="1"/>
              <a:t>lammastel</a:t>
            </a:r>
            <a:r>
              <a:rPr lang="en-GB" dirty="0"/>
              <a:t> ja </a:t>
            </a:r>
            <a:r>
              <a:rPr lang="en-GB" dirty="0" err="1"/>
              <a:t>kitsedel</a:t>
            </a:r>
            <a:endParaRPr lang="et-EE" dirty="0"/>
          </a:p>
        </p:txBody>
      </p:sp>
      <p:sp>
        <p:nvSpPr>
          <p:cNvPr id="3" name="Content Placeholder 2">
            <a:extLst>
              <a:ext uri="{FF2B5EF4-FFF2-40B4-BE49-F238E27FC236}">
                <a16:creationId xmlns:a16="http://schemas.microsoft.com/office/drawing/2014/main" id="{8022FBE2-4D74-50D1-52A0-5E3509F17D4B}"/>
              </a:ext>
            </a:extLst>
          </p:cNvPr>
          <p:cNvSpPr>
            <a:spLocks noGrp="1"/>
          </p:cNvSpPr>
          <p:nvPr>
            <p:ph idx="1"/>
          </p:nvPr>
        </p:nvSpPr>
        <p:spPr/>
        <p:txBody>
          <a:bodyPr/>
          <a:lstStyle/>
          <a:p>
            <a:pPr marL="0" indent="0">
              <a:buNone/>
            </a:pPr>
            <a:r>
              <a:rPr lang="et-EE" b="0" i="0" dirty="0" err="1">
                <a:solidFill>
                  <a:srgbClr val="000000"/>
                </a:solidFill>
                <a:effectLst/>
                <a:latin typeface="+mj-lt"/>
              </a:rPr>
              <a:t>Maedi-visna</a:t>
            </a:r>
            <a:endParaRPr lang="en-GB" b="0" i="0" dirty="0">
              <a:solidFill>
                <a:srgbClr val="000000"/>
              </a:solidFill>
              <a:effectLst/>
              <a:latin typeface="+mj-lt"/>
            </a:endParaRPr>
          </a:p>
          <a:p>
            <a:pPr marL="0" indent="0">
              <a:buNone/>
            </a:pPr>
            <a:r>
              <a:rPr lang="et-EE" b="0" i="0" dirty="0">
                <a:solidFill>
                  <a:srgbClr val="000000"/>
                </a:solidFill>
                <a:effectLst/>
                <a:latin typeface="+mj-lt"/>
              </a:rPr>
              <a:t>Suu- ja sõrataud</a:t>
            </a:r>
            <a:endParaRPr lang="en-GB" b="0" i="0" dirty="0">
              <a:solidFill>
                <a:srgbClr val="000000"/>
              </a:solidFill>
              <a:effectLst/>
              <a:latin typeface="+mj-lt"/>
            </a:endParaRPr>
          </a:p>
          <a:p>
            <a:pPr marL="0" indent="0">
              <a:buNone/>
            </a:pPr>
            <a:r>
              <a:rPr lang="et-EE" b="0" i="0" dirty="0">
                <a:solidFill>
                  <a:srgbClr val="000000"/>
                </a:solidFill>
                <a:effectLst/>
                <a:latin typeface="+mj-lt"/>
              </a:rPr>
              <a:t>Lammaste ja kitsede rõuged</a:t>
            </a:r>
            <a:endParaRPr lang="en-GB" b="0" i="0" dirty="0">
              <a:solidFill>
                <a:srgbClr val="000000"/>
              </a:solidFill>
              <a:effectLst/>
              <a:latin typeface="+mj-lt"/>
            </a:endParaRPr>
          </a:p>
          <a:p>
            <a:pPr marL="0" indent="0">
              <a:buNone/>
            </a:pPr>
            <a:r>
              <a:rPr lang="en-GB" dirty="0" err="1">
                <a:solidFill>
                  <a:srgbClr val="000000"/>
                </a:solidFill>
                <a:latin typeface="+mj-lt"/>
              </a:rPr>
              <a:t>Nakkuslikud</a:t>
            </a:r>
            <a:r>
              <a:rPr lang="en-GB" dirty="0">
                <a:solidFill>
                  <a:srgbClr val="000000"/>
                </a:solidFill>
                <a:latin typeface="+mj-lt"/>
              </a:rPr>
              <a:t> </a:t>
            </a:r>
            <a:r>
              <a:rPr lang="en-GB" dirty="0" err="1">
                <a:solidFill>
                  <a:srgbClr val="000000"/>
                </a:solidFill>
                <a:latin typeface="+mj-lt"/>
              </a:rPr>
              <a:t>sõramädanikud</a:t>
            </a:r>
            <a:endParaRPr lang="et-EE" dirty="0">
              <a:latin typeface="+mj-lt"/>
            </a:endParaRPr>
          </a:p>
        </p:txBody>
      </p:sp>
    </p:spTree>
    <p:extLst>
      <p:ext uri="{BB962C8B-B14F-4D97-AF65-F5344CB8AC3E}">
        <p14:creationId xmlns:p14="http://schemas.microsoft.com/office/powerpoint/2010/main" val="2467337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1351-91C4-7FF7-AF81-770F66BFF3AE}"/>
              </a:ext>
            </a:extLst>
          </p:cNvPr>
          <p:cNvSpPr>
            <a:spLocks noGrp="1"/>
          </p:cNvSpPr>
          <p:nvPr>
            <p:ph type="title"/>
          </p:nvPr>
        </p:nvSpPr>
        <p:spPr/>
        <p:txBody>
          <a:bodyPr/>
          <a:lstStyle/>
          <a:p>
            <a:r>
              <a:rPr lang="en-GB" dirty="0" err="1"/>
              <a:t>Nakkushaiguste</a:t>
            </a:r>
            <a:r>
              <a:rPr lang="en-GB" dirty="0"/>
              <a:t> </a:t>
            </a:r>
            <a:r>
              <a:rPr lang="en-GB" dirty="0" err="1"/>
              <a:t>levikust</a:t>
            </a:r>
            <a:r>
              <a:rPr lang="en-GB" dirty="0"/>
              <a:t> </a:t>
            </a:r>
            <a:r>
              <a:rPr lang="en-GB" dirty="0" err="1"/>
              <a:t>farmides</a:t>
            </a:r>
            <a:endParaRPr lang="et-EE" sz="1600" dirty="0"/>
          </a:p>
        </p:txBody>
      </p:sp>
      <p:pic>
        <p:nvPicPr>
          <p:cNvPr id="5" name="Content Placeholder 4">
            <a:extLst>
              <a:ext uri="{FF2B5EF4-FFF2-40B4-BE49-F238E27FC236}">
                <a16:creationId xmlns:a16="http://schemas.microsoft.com/office/drawing/2014/main" id="{F06EA29B-875D-BE9B-3841-57DF9043F2DD}"/>
              </a:ext>
            </a:extLst>
          </p:cNvPr>
          <p:cNvPicPr>
            <a:picLocks noGrp="1" noChangeAspect="1"/>
          </p:cNvPicPr>
          <p:nvPr>
            <p:ph idx="1"/>
          </p:nvPr>
        </p:nvPicPr>
        <p:blipFill>
          <a:blip r:embed="rId2"/>
          <a:stretch>
            <a:fillRect/>
          </a:stretch>
        </p:blipFill>
        <p:spPr>
          <a:xfrm>
            <a:off x="2312997" y="1854200"/>
            <a:ext cx="7089756" cy="4351338"/>
          </a:xfrm>
        </p:spPr>
      </p:pic>
      <p:sp>
        <p:nvSpPr>
          <p:cNvPr id="6" name="TextBox 5">
            <a:extLst>
              <a:ext uri="{FF2B5EF4-FFF2-40B4-BE49-F238E27FC236}">
                <a16:creationId xmlns:a16="http://schemas.microsoft.com/office/drawing/2014/main" id="{04E6C42E-0676-2AB7-30DC-1A00D31D4B12}"/>
              </a:ext>
            </a:extLst>
          </p:cNvPr>
          <p:cNvSpPr txBox="1"/>
          <p:nvPr/>
        </p:nvSpPr>
        <p:spPr>
          <a:xfrm>
            <a:off x="819150" y="6343650"/>
            <a:ext cx="3724275" cy="369332"/>
          </a:xfrm>
          <a:prstGeom prst="rect">
            <a:avLst/>
          </a:prstGeom>
          <a:noFill/>
        </p:spPr>
        <p:txBody>
          <a:bodyPr wrap="square" rtlCol="0">
            <a:spAutoFit/>
          </a:bodyPr>
          <a:lstStyle/>
          <a:p>
            <a:r>
              <a:rPr lang="en-GB" dirty="0" err="1"/>
              <a:t>Skeem</a:t>
            </a:r>
            <a:r>
              <a:rPr lang="en-GB" dirty="0"/>
              <a:t>- </a:t>
            </a:r>
            <a:r>
              <a:rPr lang="en-GB" dirty="0" err="1"/>
              <a:t>P.Kalmus</a:t>
            </a:r>
            <a:r>
              <a:rPr lang="en-GB" dirty="0"/>
              <a:t>, </a:t>
            </a:r>
            <a:r>
              <a:rPr lang="en-GB" dirty="0" err="1"/>
              <a:t>K.Mõtus</a:t>
            </a:r>
            <a:r>
              <a:rPr lang="en-GB" dirty="0"/>
              <a:t>, EMÜ</a:t>
            </a:r>
            <a:endParaRPr lang="et-EE" dirty="0"/>
          </a:p>
        </p:txBody>
      </p:sp>
    </p:spTree>
    <p:extLst>
      <p:ext uri="{BB962C8B-B14F-4D97-AF65-F5344CB8AC3E}">
        <p14:creationId xmlns:p14="http://schemas.microsoft.com/office/powerpoint/2010/main" val="3370783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62F6-F2B1-0863-9EC0-AE53B94CDD2F}"/>
              </a:ext>
            </a:extLst>
          </p:cNvPr>
          <p:cNvSpPr>
            <a:spLocks noGrp="1"/>
          </p:cNvSpPr>
          <p:nvPr>
            <p:ph type="title"/>
          </p:nvPr>
        </p:nvSpPr>
        <p:spPr/>
        <p:txBody>
          <a:bodyPr/>
          <a:lstStyle/>
          <a:p>
            <a:r>
              <a:rPr lang="en-GB" dirty="0" err="1"/>
              <a:t>Bioohutus</a:t>
            </a:r>
            <a:r>
              <a:rPr lang="en-GB" dirty="0"/>
              <a:t> </a:t>
            </a:r>
            <a:r>
              <a:rPr lang="en-GB" dirty="0" err="1"/>
              <a:t>ehk</a:t>
            </a:r>
            <a:r>
              <a:rPr lang="en-GB" dirty="0"/>
              <a:t> </a:t>
            </a:r>
            <a:r>
              <a:rPr lang="en-GB" dirty="0" err="1"/>
              <a:t>bioturvalisus</a:t>
            </a:r>
            <a:endParaRPr lang="et-EE" dirty="0"/>
          </a:p>
        </p:txBody>
      </p:sp>
      <p:sp>
        <p:nvSpPr>
          <p:cNvPr id="3" name="Content Placeholder 2">
            <a:extLst>
              <a:ext uri="{FF2B5EF4-FFF2-40B4-BE49-F238E27FC236}">
                <a16:creationId xmlns:a16="http://schemas.microsoft.com/office/drawing/2014/main" id="{07238CAB-1858-D782-17B6-8E9BC5808FD9}"/>
              </a:ext>
            </a:extLst>
          </p:cNvPr>
          <p:cNvSpPr>
            <a:spLocks noGrp="1"/>
          </p:cNvSpPr>
          <p:nvPr>
            <p:ph idx="1"/>
          </p:nvPr>
        </p:nvSpPr>
        <p:spPr/>
        <p:txBody>
          <a:bodyPr/>
          <a:lstStyle/>
          <a:p>
            <a:pPr algn="just"/>
            <a:r>
              <a:rPr lang="et-EE" dirty="0"/>
              <a:t>Bioohutus–</a:t>
            </a:r>
            <a:r>
              <a:rPr lang="en-GB" dirty="0"/>
              <a:t> </a:t>
            </a:r>
            <a:r>
              <a:rPr lang="et-EE" dirty="0"/>
              <a:t>tegevused</a:t>
            </a:r>
            <a:r>
              <a:rPr lang="en-GB" dirty="0"/>
              <a:t> ja </a:t>
            </a:r>
            <a:r>
              <a:rPr lang="en-GB" dirty="0" err="1"/>
              <a:t>meetmed</a:t>
            </a:r>
            <a:r>
              <a:rPr lang="et-EE" dirty="0"/>
              <a:t>, mis hoiavad karja haiguste, valdavalt nakkushaiguste (s.h. loomade-inimese ühiste nakkushaiguste) eest</a:t>
            </a:r>
            <a:r>
              <a:rPr lang="en-GB" dirty="0"/>
              <a:t>.</a:t>
            </a:r>
          </a:p>
          <a:p>
            <a:pPr algn="just"/>
            <a:r>
              <a:rPr lang="et-EE" dirty="0" err="1"/>
              <a:t>Bioohtuskava</a:t>
            </a:r>
            <a:r>
              <a:rPr lang="et-EE" dirty="0"/>
              <a:t>–</a:t>
            </a:r>
            <a:r>
              <a:rPr lang="en-GB" dirty="0"/>
              <a:t> </a:t>
            </a:r>
            <a:r>
              <a:rPr lang="et-EE" dirty="0"/>
              <a:t>ennetavad meetmed, takistamaks tegurite mõju, mis potentsiaalselt võiksid kahjustada karja tervist ja produktiivsust, toodangu kvaliteeti ja turvalisust</a:t>
            </a:r>
            <a:r>
              <a:rPr lang="en-GB" dirty="0"/>
              <a:t>.</a:t>
            </a:r>
            <a:endParaRPr lang="et-EE" dirty="0"/>
          </a:p>
        </p:txBody>
      </p:sp>
    </p:spTree>
    <p:extLst>
      <p:ext uri="{BB962C8B-B14F-4D97-AF65-F5344CB8AC3E}">
        <p14:creationId xmlns:p14="http://schemas.microsoft.com/office/powerpoint/2010/main" val="3285332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B929-5B84-E6D3-9749-782005DB13C7}"/>
              </a:ext>
            </a:extLst>
          </p:cNvPr>
          <p:cNvSpPr>
            <a:spLocks noGrp="1"/>
          </p:cNvSpPr>
          <p:nvPr>
            <p:ph type="title"/>
          </p:nvPr>
        </p:nvSpPr>
        <p:spPr/>
        <p:txBody>
          <a:bodyPr/>
          <a:lstStyle/>
          <a:p>
            <a:r>
              <a:rPr lang="en-GB" dirty="0" err="1"/>
              <a:t>Nakkushaiguste</a:t>
            </a:r>
            <a:r>
              <a:rPr lang="en-GB" dirty="0"/>
              <a:t> </a:t>
            </a:r>
            <a:r>
              <a:rPr lang="en-GB" dirty="0" err="1"/>
              <a:t>levikust</a:t>
            </a:r>
            <a:r>
              <a:rPr lang="en-GB" dirty="0"/>
              <a:t> </a:t>
            </a:r>
            <a:r>
              <a:rPr lang="en-GB" dirty="0" err="1"/>
              <a:t>farmides</a:t>
            </a:r>
            <a:r>
              <a:rPr lang="en-GB" dirty="0"/>
              <a:t> </a:t>
            </a:r>
            <a:endParaRPr lang="et-EE" dirty="0"/>
          </a:p>
        </p:txBody>
      </p:sp>
      <p:sp>
        <p:nvSpPr>
          <p:cNvPr id="3" name="Content Placeholder 2">
            <a:extLst>
              <a:ext uri="{FF2B5EF4-FFF2-40B4-BE49-F238E27FC236}">
                <a16:creationId xmlns:a16="http://schemas.microsoft.com/office/drawing/2014/main" id="{DB2BEC64-108E-F552-6EC3-07573E034B4E}"/>
              </a:ext>
            </a:extLst>
          </p:cNvPr>
          <p:cNvSpPr>
            <a:spLocks noGrp="1"/>
          </p:cNvSpPr>
          <p:nvPr>
            <p:ph idx="1"/>
          </p:nvPr>
        </p:nvSpPr>
        <p:spPr/>
        <p:txBody>
          <a:bodyPr>
            <a:normAutofit/>
          </a:bodyPr>
          <a:lstStyle/>
          <a:p>
            <a:r>
              <a:rPr lang="en-GB" dirty="0" err="1"/>
              <a:t>Haigused</a:t>
            </a:r>
            <a:r>
              <a:rPr lang="en-GB" dirty="0"/>
              <a:t> </a:t>
            </a:r>
            <a:r>
              <a:rPr lang="en-GB" dirty="0" err="1"/>
              <a:t>levivad</a:t>
            </a:r>
            <a:r>
              <a:rPr lang="en-GB" dirty="0"/>
              <a:t> </a:t>
            </a:r>
            <a:r>
              <a:rPr lang="en-GB" dirty="0" err="1"/>
              <a:t>peamiselt</a:t>
            </a:r>
            <a:r>
              <a:rPr lang="en-GB" dirty="0"/>
              <a:t>:</a:t>
            </a:r>
          </a:p>
          <a:p>
            <a:pPr marL="0" indent="0">
              <a:buNone/>
            </a:pPr>
            <a:r>
              <a:rPr lang="en-GB" dirty="0" err="1"/>
              <a:t>Kontaktil</a:t>
            </a:r>
            <a:r>
              <a:rPr lang="en-GB" dirty="0"/>
              <a:t> </a:t>
            </a:r>
            <a:r>
              <a:rPr lang="en-GB" dirty="0" err="1"/>
              <a:t>haigete</a:t>
            </a:r>
            <a:r>
              <a:rPr lang="en-GB" dirty="0"/>
              <a:t> </a:t>
            </a:r>
            <a:r>
              <a:rPr lang="en-GB" dirty="0" err="1"/>
              <a:t>loomadega</a:t>
            </a:r>
            <a:endParaRPr lang="en-GB" dirty="0"/>
          </a:p>
          <a:p>
            <a:pPr marL="0" indent="0">
              <a:buNone/>
            </a:pPr>
            <a:r>
              <a:rPr lang="en-GB" dirty="0" err="1"/>
              <a:t>Õhu</a:t>
            </a:r>
            <a:r>
              <a:rPr lang="en-GB" dirty="0"/>
              <a:t> </a:t>
            </a:r>
            <a:r>
              <a:rPr lang="en-GB" dirty="0" err="1"/>
              <a:t>vahendusel</a:t>
            </a:r>
            <a:endParaRPr lang="en-GB" dirty="0"/>
          </a:p>
          <a:p>
            <a:pPr marL="0" indent="0">
              <a:buNone/>
            </a:pPr>
            <a:r>
              <a:rPr lang="en-GB" dirty="0" err="1"/>
              <a:t>Farmi</a:t>
            </a:r>
            <a:r>
              <a:rPr lang="en-GB" dirty="0"/>
              <a:t> </a:t>
            </a:r>
            <a:r>
              <a:rPr lang="en-GB" dirty="0" err="1"/>
              <a:t>inventar</a:t>
            </a:r>
            <a:endParaRPr lang="en-GB" dirty="0"/>
          </a:p>
          <a:p>
            <a:pPr marL="0" indent="0">
              <a:buNone/>
            </a:pPr>
            <a:r>
              <a:rPr lang="en-GB" dirty="0" err="1"/>
              <a:t>Putukad</a:t>
            </a:r>
            <a:endParaRPr lang="en-GB" dirty="0"/>
          </a:p>
          <a:p>
            <a:pPr marL="0" indent="0">
              <a:buNone/>
            </a:pPr>
            <a:r>
              <a:rPr lang="en-GB" dirty="0" err="1"/>
              <a:t>Närilised</a:t>
            </a:r>
            <a:endParaRPr lang="en-GB" dirty="0"/>
          </a:p>
          <a:p>
            <a:pPr marL="0" indent="0">
              <a:buNone/>
            </a:pPr>
            <a:r>
              <a:rPr lang="en-GB" dirty="0" err="1"/>
              <a:t>Söödad</a:t>
            </a:r>
            <a:endParaRPr lang="en-GB" dirty="0"/>
          </a:p>
          <a:p>
            <a:pPr marL="0" indent="0">
              <a:buNone/>
            </a:pPr>
            <a:r>
              <a:rPr lang="en-GB" dirty="0" err="1"/>
              <a:t>Inimene</a:t>
            </a:r>
            <a:endParaRPr lang="en-GB" dirty="0"/>
          </a:p>
          <a:p>
            <a:pPr marL="0" indent="0">
              <a:buNone/>
            </a:pPr>
            <a:r>
              <a:rPr lang="en-GB" dirty="0" err="1"/>
              <a:t>Transpordivahendid</a:t>
            </a:r>
            <a:endParaRPr lang="en-GB" dirty="0"/>
          </a:p>
        </p:txBody>
      </p:sp>
    </p:spTree>
    <p:extLst>
      <p:ext uri="{BB962C8B-B14F-4D97-AF65-F5344CB8AC3E}">
        <p14:creationId xmlns:p14="http://schemas.microsoft.com/office/powerpoint/2010/main" val="934155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29E9A-4E3E-C2C0-0BFF-5D1125BA69CE}"/>
              </a:ext>
            </a:extLst>
          </p:cNvPr>
          <p:cNvSpPr>
            <a:spLocks noGrp="1"/>
          </p:cNvSpPr>
          <p:nvPr>
            <p:ph type="title"/>
          </p:nvPr>
        </p:nvSpPr>
        <p:spPr/>
        <p:txBody>
          <a:bodyPr/>
          <a:lstStyle/>
          <a:p>
            <a:r>
              <a:rPr lang="en-GB" dirty="0" err="1"/>
              <a:t>Kuidas</a:t>
            </a:r>
            <a:r>
              <a:rPr lang="en-GB" dirty="0"/>
              <a:t> </a:t>
            </a:r>
            <a:r>
              <a:rPr lang="en-GB" dirty="0" err="1"/>
              <a:t>bioohutuskavad</a:t>
            </a:r>
            <a:r>
              <a:rPr lang="en-GB" dirty="0"/>
              <a:t> </a:t>
            </a:r>
            <a:r>
              <a:rPr lang="en-GB" dirty="0" err="1"/>
              <a:t>aitavad</a:t>
            </a:r>
            <a:r>
              <a:rPr lang="en-GB" dirty="0"/>
              <a:t> </a:t>
            </a:r>
            <a:r>
              <a:rPr lang="en-GB" dirty="0" err="1"/>
              <a:t>vähendada</a:t>
            </a:r>
            <a:r>
              <a:rPr lang="en-GB" dirty="0"/>
              <a:t> </a:t>
            </a:r>
            <a:r>
              <a:rPr lang="en-GB" dirty="0" err="1"/>
              <a:t>haiguste</a:t>
            </a:r>
            <a:r>
              <a:rPr lang="en-GB" dirty="0"/>
              <a:t> </a:t>
            </a:r>
            <a:r>
              <a:rPr lang="en-GB" dirty="0" err="1"/>
              <a:t>leviku</a:t>
            </a:r>
            <a:r>
              <a:rPr lang="en-GB" dirty="0"/>
              <a:t> </a:t>
            </a:r>
            <a:r>
              <a:rPr lang="en-GB" dirty="0" err="1"/>
              <a:t>riski</a:t>
            </a:r>
            <a:endParaRPr lang="et-EE" dirty="0"/>
          </a:p>
        </p:txBody>
      </p:sp>
      <p:sp>
        <p:nvSpPr>
          <p:cNvPr id="3" name="Content Placeholder 2">
            <a:extLst>
              <a:ext uri="{FF2B5EF4-FFF2-40B4-BE49-F238E27FC236}">
                <a16:creationId xmlns:a16="http://schemas.microsoft.com/office/drawing/2014/main" id="{E15CAFFD-70F3-CD9C-9320-84C198BCC9C3}"/>
              </a:ext>
            </a:extLst>
          </p:cNvPr>
          <p:cNvSpPr>
            <a:spLocks noGrp="1"/>
          </p:cNvSpPr>
          <p:nvPr>
            <p:ph idx="1"/>
          </p:nvPr>
        </p:nvSpPr>
        <p:spPr/>
        <p:txBody>
          <a:bodyPr/>
          <a:lstStyle/>
          <a:p>
            <a:pPr algn="just"/>
            <a:r>
              <a:rPr lang="et-EE" dirty="0"/>
              <a:t>Bioohutuskava dokumenteerib mitmesuguseid riske nii farmis kui ka väljaspool seda ja kirjeldab nende ohjamise meetmeid. Kava olemasolu aitab minimeerida haigustekitajate sissetoomist ja levikut ning kaitsta ettevõtte tootlikkust ja kasumlikkust. L</a:t>
            </a:r>
            <a:r>
              <a:rPr lang="en-GB" dirty="0" err="1"/>
              <a:t>oomakasvatuses</a:t>
            </a:r>
            <a:r>
              <a:rPr lang="et-EE" dirty="0"/>
              <a:t>, eriti intensiivsetes tingimustes, on nakkustekitajate ennetamine majanduslikult otstarbekaim viis.</a:t>
            </a:r>
            <a:endParaRPr lang="en-GB" dirty="0"/>
          </a:p>
          <a:p>
            <a:pPr algn="just"/>
            <a:r>
              <a:rPr lang="et-EE" dirty="0"/>
              <a:t>Bioohutuskava on dokument, mis aitab luua ettevõttes selge ja kontrollitava </a:t>
            </a:r>
            <a:r>
              <a:rPr lang="et-EE" dirty="0" err="1"/>
              <a:t>bioohutussüsteemi</a:t>
            </a:r>
            <a:r>
              <a:rPr lang="et-EE" dirty="0"/>
              <a:t>, seda vastavalt vajadusele hinnata ning ajakohastada.</a:t>
            </a:r>
          </a:p>
        </p:txBody>
      </p:sp>
    </p:spTree>
    <p:extLst>
      <p:ext uri="{BB962C8B-B14F-4D97-AF65-F5344CB8AC3E}">
        <p14:creationId xmlns:p14="http://schemas.microsoft.com/office/powerpoint/2010/main" val="2466291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91DD5A-85D6-C5CB-8265-99ED0BB4D9D1}"/>
              </a:ext>
            </a:extLst>
          </p:cNvPr>
          <p:cNvSpPr>
            <a:spLocks noGrp="1"/>
          </p:cNvSpPr>
          <p:nvPr>
            <p:ph idx="1"/>
          </p:nvPr>
        </p:nvSpPr>
        <p:spPr/>
        <p:txBody>
          <a:bodyPr/>
          <a:lstStyle/>
          <a:p>
            <a:pPr algn="just"/>
            <a:r>
              <a:rPr lang="et-EE" dirty="0"/>
              <a:t>Bioohutuskavas kirjeldab omanik lühidalt pidamisega seonduvaid tegevusi (l</a:t>
            </a:r>
            <a:r>
              <a:rPr lang="en-GB" dirty="0" err="1"/>
              <a:t>ooma</a:t>
            </a:r>
            <a:r>
              <a:rPr lang="et-EE" dirty="0"/>
              <a:t>kasvatushoones rakendatavad hügieenimeetmed, puhastamine ja desinfitseerimine, uute l</a:t>
            </a:r>
            <a:r>
              <a:rPr lang="en-GB" dirty="0" err="1"/>
              <a:t>oomade</a:t>
            </a:r>
            <a:r>
              <a:rPr lang="et-EE" dirty="0"/>
              <a:t> sissetoomise ja teise farmi paigutamise reeglid, l</a:t>
            </a:r>
            <a:r>
              <a:rPr lang="en-GB" dirty="0" err="1"/>
              <a:t>oomade</a:t>
            </a:r>
            <a:r>
              <a:rPr lang="et-EE" dirty="0"/>
              <a:t> sissetuleku ja väljamineku registreerimine, sõnniku ja allapanu </a:t>
            </a:r>
            <a:r>
              <a:rPr lang="et-EE" dirty="0" err="1"/>
              <a:t>äravedu</a:t>
            </a:r>
            <a:r>
              <a:rPr lang="et-EE" dirty="0"/>
              <a:t>, korjuste eemaldamine, külaliste registreerimine, farmi teenindava transpordi liikumine jmt tegevused), nendega seotud riske ja riskide maandamist lähtuvalt taudiohust. </a:t>
            </a:r>
          </a:p>
        </p:txBody>
      </p:sp>
    </p:spTree>
    <p:extLst>
      <p:ext uri="{BB962C8B-B14F-4D97-AF65-F5344CB8AC3E}">
        <p14:creationId xmlns:p14="http://schemas.microsoft.com/office/powerpoint/2010/main" val="407288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7F2BE4-C307-4A40-6BB8-68E1FFBA873B}"/>
              </a:ext>
            </a:extLst>
          </p:cNvPr>
          <p:cNvSpPr>
            <a:spLocks noGrp="1"/>
          </p:cNvSpPr>
          <p:nvPr>
            <p:ph idx="1"/>
          </p:nvPr>
        </p:nvSpPr>
        <p:spPr/>
        <p:txBody>
          <a:bodyPr/>
          <a:lstStyle/>
          <a:p>
            <a:pPr algn="just"/>
            <a:r>
              <a:rPr lang="et-EE" dirty="0"/>
              <a:t>Seejuures on tähtis, et need tegevused on kirjas kas vihikus või arvutis, toimuvad plaanipäraselt ning neid on võimalik kontrollida. Bioohutuskava peab olema igal l</a:t>
            </a:r>
            <a:r>
              <a:rPr lang="en-GB" dirty="0" err="1"/>
              <a:t>oomapidajal</a:t>
            </a:r>
            <a:r>
              <a:rPr lang="et-EE" dirty="0"/>
              <a:t> abivahendina igapäevaseks kasutamiseks. Kava täitmise üle arvestuse pidamine annab l</a:t>
            </a:r>
            <a:r>
              <a:rPr lang="en-GB" dirty="0" err="1"/>
              <a:t>ooma</a:t>
            </a:r>
            <a:r>
              <a:rPr lang="et-EE" dirty="0"/>
              <a:t>kasvatajale kindluse, et ta on ka tegelikult teinud kõik oma l</a:t>
            </a:r>
            <a:r>
              <a:rPr lang="en-GB" dirty="0" err="1"/>
              <a:t>oomade</a:t>
            </a:r>
            <a:r>
              <a:rPr lang="et-EE" dirty="0"/>
              <a:t> kaitsmiseks.</a:t>
            </a:r>
          </a:p>
        </p:txBody>
      </p:sp>
    </p:spTree>
    <p:extLst>
      <p:ext uri="{BB962C8B-B14F-4D97-AF65-F5344CB8AC3E}">
        <p14:creationId xmlns:p14="http://schemas.microsoft.com/office/powerpoint/2010/main" val="1110142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83DBB-2A46-5571-54EB-65667179559A}"/>
              </a:ext>
            </a:extLst>
          </p:cNvPr>
          <p:cNvSpPr>
            <a:spLocks noGrp="1"/>
          </p:cNvSpPr>
          <p:nvPr>
            <p:ph type="title"/>
          </p:nvPr>
        </p:nvSpPr>
        <p:spPr/>
        <p:txBody>
          <a:bodyPr/>
          <a:lstStyle/>
          <a:p>
            <a:r>
              <a:rPr lang="en-GB" dirty="0" err="1"/>
              <a:t>Bioohutuskava</a:t>
            </a:r>
            <a:r>
              <a:rPr lang="en-GB" dirty="0"/>
              <a:t> </a:t>
            </a:r>
            <a:r>
              <a:rPr lang="en-GB" dirty="0" err="1"/>
              <a:t>koostamisest</a:t>
            </a:r>
            <a:endParaRPr lang="et-EE" dirty="0"/>
          </a:p>
        </p:txBody>
      </p:sp>
      <p:sp>
        <p:nvSpPr>
          <p:cNvPr id="3" name="Content Placeholder 2">
            <a:extLst>
              <a:ext uri="{FF2B5EF4-FFF2-40B4-BE49-F238E27FC236}">
                <a16:creationId xmlns:a16="http://schemas.microsoft.com/office/drawing/2014/main" id="{1A854D3E-6E91-1994-BFFD-5C97D02BF273}"/>
              </a:ext>
            </a:extLst>
          </p:cNvPr>
          <p:cNvSpPr>
            <a:spLocks noGrp="1"/>
          </p:cNvSpPr>
          <p:nvPr>
            <p:ph idx="1"/>
          </p:nvPr>
        </p:nvSpPr>
        <p:spPr/>
        <p:txBody>
          <a:bodyPr/>
          <a:lstStyle/>
          <a:p>
            <a:pPr algn="just"/>
            <a:r>
              <a:rPr lang="en-GB" dirty="0" err="1"/>
              <a:t>Kõik</a:t>
            </a:r>
            <a:r>
              <a:rPr lang="en-GB" dirty="0"/>
              <a:t> </a:t>
            </a:r>
            <a:r>
              <a:rPr lang="en-GB" dirty="0" err="1"/>
              <a:t>loomakasvatusettevõtted</a:t>
            </a:r>
            <a:r>
              <a:rPr lang="en-GB" dirty="0"/>
              <a:t> on </a:t>
            </a:r>
            <a:r>
              <a:rPr lang="en-GB" dirty="0" err="1"/>
              <a:t>erinevad</a:t>
            </a:r>
            <a:r>
              <a:rPr lang="en-GB" dirty="0"/>
              <a:t> ja </a:t>
            </a:r>
            <a:r>
              <a:rPr lang="en-GB" dirty="0" err="1"/>
              <a:t>sellest</a:t>
            </a:r>
            <a:r>
              <a:rPr lang="en-GB" dirty="0"/>
              <a:t> </a:t>
            </a:r>
            <a:r>
              <a:rPr lang="en-GB" dirty="0" err="1"/>
              <a:t>lähtuvalt</a:t>
            </a:r>
            <a:r>
              <a:rPr lang="en-GB" dirty="0"/>
              <a:t> </a:t>
            </a:r>
            <a:r>
              <a:rPr lang="en-GB" dirty="0" err="1"/>
              <a:t>tuleb</a:t>
            </a:r>
            <a:r>
              <a:rPr lang="en-GB" dirty="0"/>
              <a:t> </a:t>
            </a:r>
            <a:r>
              <a:rPr lang="en-GB" dirty="0" err="1"/>
              <a:t>igale</a:t>
            </a:r>
            <a:r>
              <a:rPr lang="en-GB" dirty="0"/>
              <a:t> </a:t>
            </a:r>
            <a:r>
              <a:rPr lang="en-GB" dirty="0" err="1"/>
              <a:t>ettevõttele</a:t>
            </a:r>
            <a:r>
              <a:rPr lang="en-GB" dirty="0"/>
              <a:t> </a:t>
            </a:r>
            <a:r>
              <a:rPr lang="en-GB" dirty="0" err="1"/>
              <a:t>moodustada</a:t>
            </a:r>
            <a:r>
              <a:rPr lang="en-GB" dirty="0"/>
              <a:t> </a:t>
            </a:r>
            <a:r>
              <a:rPr lang="en-GB" dirty="0" err="1"/>
              <a:t>eraldi</a:t>
            </a:r>
            <a:r>
              <a:rPr lang="en-GB" dirty="0"/>
              <a:t> </a:t>
            </a:r>
            <a:r>
              <a:rPr lang="en-GB" dirty="0" err="1"/>
              <a:t>bioohutuskava</a:t>
            </a:r>
            <a:r>
              <a:rPr lang="en-GB" dirty="0"/>
              <a:t>.</a:t>
            </a:r>
          </a:p>
          <a:p>
            <a:pPr algn="just"/>
            <a:r>
              <a:rPr lang="en-GB" dirty="0" err="1"/>
              <a:t>Bioohutuskava</a:t>
            </a:r>
            <a:r>
              <a:rPr lang="en-GB" dirty="0"/>
              <a:t> </a:t>
            </a:r>
            <a:r>
              <a:rPr lang="en-GB" dirty="0" err="1"/>
              <a:t>vähendab</a:t>
            </a:r>
            <a:r>
              <a:rPr lang="en-GB" dirty="0"/>
              <a:t> </a:t>
            </a:r>
            <a:r>
              <a:rPr lang="en-GB" dirty="0" err="1"/>
              <a:t>haiguste</a:t>
            </a:r>
            <a:r>
              <a:rPr lang="en-GB" dirty="0"/>
              <a:t> </a:t>
            </a:r>
            <a:r>
              <a:rPr lang="en-GB" dirty="0" err="1"/>
              <a:t>leviku</a:t>
            </a:r>
            <a:r>
              <a:rPr lang="en-GB" dirty="0"/>
              <a:t> </a:t>
            </a:r>
            <a:r>
              <a:rPr lang="en-GB" dirty="0" err="1"/>
              <a:t>riske</a:t>
            </a:r>
            <a:r>
              <a:rPr lang="en-GB" dirty="0"/>
              <a:t>, on </a:t>
            </a:r>
            <a:r>
              <a:rPr lang="en-GB" dirty="0" err="1"/>
              <a:t>tarvis</a:t>
            </a:r>
            <a:r>
              <a:rPr lang="en-GB" dirty="0"/>
              <a:t> </a:t>
            </a:r>
            <a:r>
              <a:rPr lang="en-GB" dirty="0" err="1"/>
              <a:t>hinnata</a:t>
            </a:r>
            <a:r>
              <a:rPr lang="en-GB" dirty="0"/>
              <a:t> </a:t>
            </a:r>
            <a:r>
              <a:rPr lang="en-GB" dirty="0" err="1"/>
              <a:t>ennetusmeetmete</a:t>
            </a:r>
            <a:r>
              <a:rPr lang="en-GB" dirty="0"/>
              <a:t> </a:t>
            </a:r>
            <a:r>
              <a:rPr lang="en-GB" dirty="0" err="1"/>
              <a:t>teostatavust</a:t>
            </a:r>
            <a:r>
              <a:rPr lang="en-GB" dirty="0"/>
              <a:t>, </a:t>
            </a:r>
            <a:r>
              <a:rPr lang="en-GB" dirty="0" err="1"/>
              <a:t>nende</a:t>
            </a:r>
            <a:r>
              <a:rPr lang="en-GB" dirty="0"/>
              <a:t> </a:t>
            </a:r>
            <a:r>
              <a:rPr lang="en-GB" dirty="0" err="1"/>
              <a:t>kulukust</a:t>
            </a:r>
            <a:r>
              <a:rPr lang="en-GB" dirty="0"/>
              <a:t>.</a:t>
            </a:r>
          </a:p>
          <a:p>
            <a:pPr algn="just"/>
            <a:r>
              <a:rPr lang="en-GB" dirty="0" err="1"/>
              <a:t>Bioohutuskava</a:t>
            </a:r>
            <a:r>
              <a:rPr lang="en-GB" dirty="0"/>
              <a:t> </a:t>
            </a:r>
            <a:r>
              <a:rPr lang="en-GB" dirty="0" err="1"/>
              <a:t>koostamine</a:t>
            </a:r>
            <a:r>
              <a:rPr lang="en-GB" dirty="0"/>
              <a:t> </a:t>
            </a:r>
            <a:r>
              <a:rPr lang="en-GB" dirty="0" err="1"/>
              <a:t>vajab</a:t>
            </a:r>
            <a:r>
              <a:rPr lang="en-GB" dirty="0"/>
              <a:t> </a:t>
            </a:r>
            <a:r>
              <a:rPr lang="en-GB" dirty="0" err="1"/>
              <a:t>aega</a:t>
            </a:r>
            <a:r>
              <a:rPr lang="en-GB" dirty="0"/>
              <a:t>, </a:t>
            </a:r>
            <a:r>
              <a:rPr lang="en-GB" dirty="0" err="1"/>
              <a:t>planeerimist</a:t>
            </a:r>
            <a:r>
              <a:rPr lang="en-GB" dirty="0"/>
              <a:t>, </a:t>
            </a:r>
            <a:r>
              <a:rPr lang="en-GB" dirty="0" err="1"/>
              <a:t>kannatlikkust</a:t>
            </a:r>
            <a:r>
              <a:rPr lang="en-GB" dirty="0"/>
              <a:t> ja </a:t>
            </a:r>
            <a:r>
              <a:rPr lang="en-GB" dirty="0" err="1"/>
              <a:t>pädevaid</a:t>
            </a:r>
            <a:r>
              <a:rPr lang="en-GB" dirty="0"/>
              <a:t> </a:t>
            </a:r>
            <a:r>
              <a:rPr lang="en-GB" dirty="0" err="1"/>
              <a:t>koostööpartnereid</a:t>
            </a:r>
            <a:r>
              <a:rPr lang="en-GB" dirty="0"/>
              <a:t>.</a:t>
            </a:r>
          </a:p>
          <a:p>
            <a:pPr algn="just"/>
            <a:r>
              <a:rPr lang="en-GB" dirty="0" err="1"/>
              <a:t>Võtmeroll</a:t>
            </a:r>
            <a:r>
              <a:rPr lang="en-GB" dirty="0"/>
              <a:t> </a:t>
            </a:r>
            <a:r>
              <a:rPr lang="en-GB" dirty="0" err="1"/>
              <a:t>bioohutuskava</a:t>
            </a:r>
            <a:r>
              <a:rPr lang="en-GB" dirty="0"/>
              <a:t> </a:t>
            </a:r>
            <a:r>
              <a:rPr lang="en-GB" dirty="0" err="1"/>
              <a:t>järgimisel</a:t>
            </a:r>
            <a:r>
              <a:rPr lang="en-GB" dirty="0"/>
              <a:t> on </a:t>
            </a:r>
            <a:r>
              <a:rPr lang="en-GB" dirty="0" err="1"/>
              <a:t>ettevõtte</a:t>
            </a:r>
            <a:r>
              <a:rPr lang="en-GB" dirty="0"/>
              <a:t> </a:t>
            </a:r>
            <a:r>
              <a:rPr lang="en-GB" dirty="0" err="1"/>
              <a:t>töötajatel</a:t>
            </a:r>
            <a:r>
              <a:rPr lang="en-GB" dirty="0"/>
              <a:t>.</a:t>
            </a:r>
            <a:endParaRPr lang="et-EE" dirty="0"/>
          </a:p>
        </p:txBody>
      </p:sp>
    </p:spTree>
    <p:extLst>
      <p:ext uri="{BB962C8B-B14F-4D97-AF65-F5344CB8AC3E}">
        <p14:creationId xmlns:p14="http://schemas.microsoft.com/office/powerpoint/2010/main" val="3459228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4E1A1-A15F-AF69-66E6-1DE839573C06}"/>
              </a:ext>
            </a:extLst>
          </p:cNvPr>
          <p:cNvSpPr>
            <a:spLocks noGrp="1"/>
          </p:cNvSpPr>
          <p:nvPr>
            <p:ph type="title"/>
          </p:nvPr>
        </p:nvSpPr>
        <p:spPr/>
        <p:txBody>
          <a:bodyPr/>
          <a:lstStyle/>
          <a:p>
            <a:r>
              <a:rPr lang="en-GB" dirty="0" err="1"/>
              <a:t>Bioohutuskava</a:t>
            </a:r>
            <a:r>
              <a:rPr lang="en-GB" dirty="0"/>
              <a:t> </a:t>
            </a:r>
            <a:r>
              <a:rPr lang="en-GB" dirty="0" err="1"/>
              <a:t>koostamisest</a:t>
            </a:r>
            <a:endParaRPr lang="et-EE" dirty="0"/>
          </a:p>
        </p:txBody>
      </p:sp>
      <p:sp>
        <p:nvSpPr>
          <p:cNvPr id="3" name="Content Placeholder 2">
            <a:extLst>
              <a:ext uri="{FF2B5EF4-FFF2-40B4-BE49-F238E27FC236}">
                <a16:creationId xmlns:a16="http://schemas.microsoft.com/office/drawing/2014/main" id="{9365F18C-F194-4C1E-F3EE-8381C8C9D968}"/>
              </a:ext>
            </a:extLst>
          </p:cNvPr>
          <p:cNvSpPr>
            <a:spLocks noGrp="1"/>
          </p:cNvSpPr>
          <p:nvPr>
            <p:ph idx="1"/>
          </p:nvPr>
        </p:nvSpPr>
        <p:spPr/>
        <p:txBody>
          <a:bodyPr>
            <a:normAutofit/>
          </a:bodyPr>
          <a:lstStyle/>
          <a:p>
            <a:pPr algn="just"/>
            <a:r>
              <a:rPr lang="en-GB" dirty="0" err="1"/>
              <a:t>Tuleb</a:t>
            </a:r>
            <a:r>
              <a:rPr lang="en-GB" dirty="0"/>
              <a:t> </a:t>
            </a:r>
            <a:r>
              <a:rPr lang="en-GB" dirty="0" err="1"/>
              <a:t>kaardistada</a:t>
            </a:r>
            <a:r>
              <a:rPr lang="en-GB" dirty="0"/>
              <a:t> </a:t>
            </a:r>
            <a:r>
              <a:rPr lang="en-GB" dirty="0" err="1"/>
              <a:t>kogu</a:t>
            </a:r>
            <a:r>
              <a:rPr lang="en-GB" dirty="0"/>
              <a:t> </a:t>
            </a:r>
            <a:r>
              <a:rPr lang="en-GB" dirty="0" err="1"/>
              <a:t>ettevõttes</a:t>
            </a:r>
            <a:r>
              <a:rPr lang="en-GB" dirty="0"/>
              <a:t> </a:t>
            </a:r>
            <a:r>
              <a:rPr lang="en-GB" dirty="0" err="1"/>
              <a:t>toimuvad</a:t>
            </a:r>
            <a:r>
              <a:rPr lang="en-GB" dirty="0"/>
              <a:t> </a:t>
            </a:r>
            <a:r>
              <a:rPr lang="en-GB" dirty="0" err="1"/>
              <a:t>protsessid</a:t>
            </a:r>
            <a:r>
              <a:rPr lang="en-GB" dirty="0"/>
              <a:t> – </a:t>
            </a:r>
            <a:r>
              <a:rPr lang="en-GB" dirty="0" err="1"/>
              <a:t>loomade</a:t>
            </a:r>
            <a:r>
              <a:rPr lang="en-GB" dirty="0"/>
              <a:t>, </a:t>
            </a:r>
            <a:r>
              <a:rPr lang="en-GB" dirty="0" err="1"/>
              <a:t>söötade</a:t>
            </a:r>
            <a:r>
              <a:rPr lang="en-GB" dirty="0"/>
              <a:t>, </a:t>
            </a:r>
            <a:r>
              <a:rPr lang="en-GB" dirty="0" err="1"/>
              <a:t>seadmete</a:t>
            </a:r>
            <a:r>
              <a:rPr lang="en-GB" dirty="0"/>
              <a:t>, </a:t>
            </a:r>
            <a:r>
              <a:rPr lang="en-GB" dirty="0" err="1"/>
              <a:t>toodangu</a:t>
            </a:r>
            <a:r>
              <a:rPr lang="en-GB" dirty="0"/>
              <a:t>, </a:t>
            </a:r>
            <a:r>
              <a:rPr lang="en-GB" dirty="0" err="1"/>
              <a:t>haigete</a:t>
            </a:r>
            <a:r>
              <a:rPr lang="en-GB" dirty="0"/>
              <a:t> </a:t>
            </a:r>
            <a:r>
              <a:rPr lang="en-GB" dirty="0" err="1"/>
              <a:t>loomade,personali</a:t>
            </a:r>
            <a:r>
              <a:rPr lang="en-GB" dirty="0"/>
              <a:t> </a:t>
            </a:r>
            <a:r>
              <a:rPr lang="en-GB" dirty="0" err="1"/>
              <a:t>jms</a:t>
            </a:r>
            <a:r>
              <a:rPr lang="en-GB" dirty="0"/>
              <a:t> </a:t>
            </a:r>
            <a:r>
              <a:rPr lang="en-GB" dirty="0" err="1"/>
              <a:t>liikumisteed</a:t>
            </a:r>
            <a:r>
              <a:rPr lang="en-GB" dirty="0"/>
              <a:t>.</a:t>
            </a:r>
          </a:p>
          <a:p>
            <a:pPr algn="just"/>
            <a:r>
              <a:rPr lang="en-GB" dirty="0" err="1"/>
              <a:t>Eesmärgiks</a:t>
            </a:r>
            <a:r>
              <a:rPr lang="en-GB" dirty="0"/>
              <a:t> on </a:t>
            </a:r>
            <a:r>
              <a:rPr lang="en-GB" dirty="0" err="1"/>
              <a:t>leida</a:t>
            </a:r>
            <a:r>
              <a:rPr lang="en-GB" dirty="0"/>
              <a:t> </a:t>
            </a:r>
            <a:r>
              <a:rPr lang="en-GB" dirty="0" err="1"/>
              <a:t>üles</a:t>
            </a:r>
            <a:r>
              <a:rPr lang="en-GB" dirty="0"/>
              <a:t> </a:t>
            </a:r>
            <a:r>
              <a:rPr lang="en-GB" dirty="0" err="1"/>
              <a:t>võimalikud</a:t>
            </a:r>
            <a:r>
              <a:rPr lang="en-GB" dirty="0"/>
              <a:t> </a:t>
            </a:r>
            <a:r>
              <a:rPr lang="en-GB" dirty="0" err="1"/>
              <a:t>haiguste</a:t>
            </a:r>
            <a:r>
              <a:rPr lang="en-GB" dirty="0"/>
              <a:t> </a:t>
            </a:r>
            <a:r>
              <a:rPr lang="en-GB" dirty="0" err="1"/>
              <a:t>levimist</a:t>
            </a:r>
            <a:r>
              <a:rPr lang="en-GB" dirty="0"/>
              <a:t> ja </a:t>
            </a:r>
            <a:r>
              <a:rPr lang="en-GB" dirty="0" err="1"/>
              <a:t>teket</a:t>
            </a:r>
            <a:r>
              <a:rPr lang="en-GB" dirty="0"/>
              <a:t> </a:t>
            </a:r>
            <a:r>
              <a:rPr lang="en-GB" dirty="0" err="1"/>
              <a:t>soodustavad</a:t>
            </a:r>
            <a:r>
              <a:rPr lang="en-GB" dirty="0"/>
              <a:t> </a:t>
            </a:r>
            <a:r>
              <a:rPr lang="en-GB" dirty="0" err="1"/>
              <a:t>kohad</a:t>
            </a:r>
            <a:r>
              <a:rPr lang="en-GB" dirty="0"/>
              <a:t> </a:t>
            </a:r>
            <a:r>
              <a:rPr lang="en-GB" dirty="0" err="1"/>
              <a:t>ettevõttes</a:t>
            </a:r>
            <a:r>
              <a:rPr lang="en-GB" dirty="0"/>
              <a:t> ja risked </a:t>
            </a:r>
            <a:r>
              <a:rPr lang="en-GB" dirty="0" err="1"/>
              <a:t>minimeerida</a:t>
            </a:r>
            <a:r>
              <a:rPr lang="en-GB" dirty="0"/>
              <a:t>.</a:t>
            </a:r>
          </a:p>
          <a:p>
            <a:pPr marL="0" indent="0" algn="just">
              <a:buNone/>
            </a:pPr>
            <a:endParaRPr lang="en-GB" dirty="0"/>
          </a:p>
        </p:txBody>
      </p:sp>
    </p:spTree>
    <p:extLst>
      <p:ext uri="{BB962C8B-B14F-4D97-AF65-F5344CB8AC3E}">
        <p14:creationId xmlns:p14="http://schemas.microsoft.com/office/powerpoint/2010/main" val="953494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88B5-23DF-3618-11F0-CE3D4D6F4E6B}"/>
              </a:ext>
            </a:extLst>
          </p:cNvPr>
          <p:cNvSpPr>
            <a:spLocks noGrp="1"/>
          </p:cNvSpPr>
          <p:nvPr>
            <p:ph type="title"/>
          </p:nvPr>
        </p:nvSpPr>
        <p:spPr/>
        <p:txBody>
          <a:bodyPr/>
          <a:lstStyle/>
          <a:p>
            <a:r>
              <a:rPr lang="en-GB" dirty="0" err="1"/>
              <a:t>Bioohutuskava</a:t>
            </a:r>
            <a:r>
              <a:rPr lang="en-GB" dirty="0"/>
              <a:t> </a:t>
            </a:r>
            <a:r>
              <a:rPr lang="en-GB" dirty="0" err="1"/>
              <a:t>koostamisest</a:t>
            </a:r>
            <a:endParaRPr lang="et-EE" dirty="0"/>
          </a:p>
        </p:txBody>
      </p:sp>
      <p:sp>
        <p:nvSpPr>
          <p:cNvPr id="3" name="Content Placeholder 2">
            <a:extLst>
              <a:ext uri="{FF2B5EF4-FFF2-40B4-BE49-F238E27FC236}">
                <a16:creationId xmlns:a16="http://schemas.microsoft.com/office/drawing/2014/main" id="{21605631-9CF0-767F-C07E-F12E2936D17E}"/>
              </a:ext>
            </a:extLst>
          </p:cNvPr>
          <p:cNvSpPr>
            <a:spLocks noGrp="1"/>
          </p:cNvSpPr>
          <p:nvPr>
            <p:ph idx="1"/>
          </p:nvPr>
        </p:nvSpPr>
        <p:spPr/>
        <p:txBody>
          <a:bodyPr/>
          <a:lstStyle/>
          <a:p>
            <a:pPr algn="just"/>
            <a:r>
              <a:rPr lang="et-EE" dirty="0"/>
              <a:t>Bioturvalisuse meeskonna üheks ülesandeks on saada ülevaade tegevustest, mis võivad nakkushaiguste karja sissetoomist ja levikut soodustada.  </a:t>
            </a:r>
            <a:r>
              <a:rPr lang="en-GB" dirty="0"/>
              <a:t>On</a:t>
            </a:r>
            <a:r>
              <a:rPr lang="et-EE" dirty="0"/>
              <a:t> oluline kindlaks teha need nakkushaigused, mis on antud ajahetkel Eestis olemas ja farmi sattudes ohustavad loomi, seal töötavaid inimesi ning omavad farmile olulist majanduslikku mõju. </a:t>
            </a:r>
          </a:p>
        </p:txBody>
      </p:sp>
    </p:spTree>
    <p:extLst>
      <p:ext uri="{BB962C8B-B14F-4D97-AF65-F5344CB8AC3E}">
        <p14:creationId xmlns:p14="http://schemas.microsoft.com/office/powerpoint/2010/main" val="3539015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5F02C-14F5-48F3-3140-31E5FF1CFF9F}"/>
              </a:ext>
            </a:extLst>
          </p:cNvPr>
          <p:cNvSpPr>
            <a:spLocks noGrp="1"/>
          </p:cNvSpPr>
          <p:nvPr>
            <p:ph type="title"/>
          </p:nvPr>
        </p:nvSpPr>
        <p:spPr/>
        <p:txBody>
          <a:bodyPr/>
          <a:lstStyle/>
          <a:p>
            <a:r>
              <a:rPr lang="en-GB" dirty="0" err="1"/>
              <a:t>Bioohutuskavade</a:t>
            </a:r>
            <a:r>
              <a:rPr lang="en-GB" dirty="0"/>
              <a:t> </a:t>
            </a:r>
            <a:r>
              <a:rPr lang="en-GB" dirty="0" err="1"/>
              <a:t>loomisest</a:t>
            </a:r>
            <a:endParaRPr lang="et-EE" dirty="0"/>
          </a:p>
        </p:txBody>
      </p:sp>
      <p:sp>
        <p:nvSpPr>
          <p:cNvPr id="3" name="Content Placeholder 2">
            <a:extLst>
              <a:ext uri="{FF2B5EF4-FFF2-40B4-BE49-F238E27FC236}">
                <a16:creationId xmlns:a16="http://schemas.microsoft.com/office/drawing/2014/main" id="{8FD3B510-C6D8-FD55-23BE-47EEB3CF9C37}"/>
              </a:ext>
            </a:extLst>
          </p:cNvPr>
          <p:cNvSpPr>
            <a:spLocks noGrp="1"/>
          </p:cNvSpPr>
          <p:nvPr>
            <p:ph idx="1"/>
          </p:nvPr>
        </p:nvSpPr>
        <p:spPr/>
        <p:txBody>
          <a:bodyPr/>
          <a:lstStyle/>
          <a:p>
            <a:pPr algn="just"/>
            <a:r>
              <a:rPr lang="et-EE" dirty="0"/>
              <a:t> </a:t>
            </a:r>
            <a:r>
              <a:rPr lang="en-GB" dirty="0"/>
              <a:t>T</a:t>
            </a:r>
            <a:r>
              <a:rPr lang="et-EE" dirty="0" err="1"/>
              <a:t>uleb</a:t>
            </a:r>
            <a:r>
              <a:rPr lang="et-EE" dirty="0"/>
              <a:t> hinnata, millised nakkushaigused on juba karjas olemas ja millised puuduvad. Vastavalt karja testimise tulemustele koostatakse nimekiri nakkushaigustest, mida karjas ei esine ja mille ennetamist peetakse oluliseks.</a:t>
            </a:r>
            <a:endParaRPr lang="en-GB" dirty="0"/>
          </a:p>
          <a:p>
            <a:pPr algn="just"/>
            <a:r>
              <a:rPr lang="et-EE" dirty="0"/>
              <a:t> Karjas puuduvate nakkushaiguste osas analüüsitakse, millised on need ohutegurid farmis, millega suureneb risk nakkus karja tuua.</a:t>
            </a:r>
            <a:endParaRPr lang="en-GB" dirty="0"/>
          </a:p>
          <a:p>
            <a:pPr algn="just"/>
            <a:r>
              <a:rPr lang="et-EE" dirty="0"/>
              <a:t> Haiguste osas, mis on karjas uuringutega tuvastatud, töötatakse välja meetmed, mis piiravad nakkuse levikut eeskätt vastuvõtlikele loomarühmadele</a:t>
            </a:r>
            <a:r>
              <a:rPr lang="en-GB" dirty="0"/>
              <a:t>.</a:t>
            </a:r>
            <a:endParaRPr lang="et-EE" dirty="0"/>
          </a:p>
        </p:txBody>
      </p:sp>
    </p:spTree>
    <p:extLst>
      <p:ext uri="{BB962C8B-B14F-4D97-AF65-F5344CB8AC3E}">
        <p14:creationId xmlns:p14="http://schemas.microsoft.com/office/powerpoint/2010/main" val="869011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DD5F-10BE-1C28-693E-495181596808}"/>
              </a:ext>
            </a:extLst>
          </p:cNvPr>
          <p:cNvSpPr>
            <a:spLocks noGrp="1"/>
          </p:cNvSpPr>
          <p:nvPr>
            <p:ph type="title"/>
          </p:nvPr>
        </p:nvSpPr>
        <p:spPr/>
        <p:txBody>
          <a:bodyPr/>
          <a:lstStyle/>
          <a:p>
            <a:r>
              <a:rPr lang="en-GB" dirty="0" err="1"/>
              <a:t>Bioohutuskava</a:t>
            </a:r>
            <a:r>
              <a:rPr lang="en-GB" dirty="0"/>
              <a:t> </a:t>
            </a:r>
            <a:r>
              <a:rPr lang="en-GB" dirty="0" err="1"/>
              <a:t>koostamisest</a:t>
            </a:r>
            <a:endParaRPr lang="et-EE" dirty="0"/>
          </a:p>
        </p:txBody>
      </p:sp>
      <p:sp>
        <p:nvSpPr>
          <p:cNvPr id="3" name="Content Placeholder 2">
            <a:extLst>
              <a:ext uri="{FF2B5EF4-FFF2-40B4-BE49-F238E27FC236}">
                <a16:creationId xmlns:a16="http://schemas.microsoft.com/office/drawing/2014/main" id="{1A7B65FE-0C42-370B-1EE6-9720FF565607}"/>
              </a:ext>
            </a:extLst>
          </p:cNvPr>
          <p:cNvSpPr>
            <a:spLocks noGrp="1"/>
          </p:cNvSpPr>
          <p:nvPr>
            <p:ph idx="1"/>
          </p:nvPr>
        </p:nvSpPr>
        <p:spPr/>
        <p:txBody>
          <a:bodyPr/>
          <a:lstStyle/>
          <a:p>
            <a:pPr algn="just"/>
            <a:r>
              <a:rPr lang="et-EE" dirty="0"/>
              <a:t>Haiguste leviku pidurdamiseks karja sees koostatakse kindlad tegevusjuhendid, nagu ka meetmeile, mis piiravad farmis esinevate nakkuste levikut karjast välja</a:t>
            </a:r>
            <a:r>
              <a:rPr lang="en-GB" dirty="0"/>
              <a:t>.</a:t>
            </a:r>
          </a:p>
          <a:p>
            <a:pPr algn="just"/>
            <a:r>
              <a:rPr lang="en-GB" dirty="0"/>
              <a:t>H</a:t>
            </a:r>
            <a:r>
              <a:rPr lang="et-EE" dirty="0" err="1"/>
              <a:t>aiguste</a:t>
            </a:r>
            <a:r>
              <a:rPr lang="et-EE" dirty="0"/>
              <a:t> diagnoosimise skeemid koostab farmi teenindav loomaarst. Võetavate proovide metoodika ja arv sõltub nii uuritavast nakkusest kui ka loomade ja loomarühmade arvust (vanuserühmade, lautade ja gruppide arv). Farmi loomaarst võtab vajaminevate proovide arvu määramisel arvesse erinevaid näitajaid, nagu uuritava nakkushaiguse individuaalsed eripärad, loomade arv karjas, haiguse eeldatav levimus ning uuringuga tuvastatav levimus.</a:t>
            </a:r>
            <a:endParaRPr lang="en-GB" dirty="0"/>
          </a:p>
          <a:p>
            <a:pPr marL="0" indent="0" algn="just">
              <a:buNone/>
            </a:pPr>
            <a:endParaRPr lang="et-EE" dirty="0"/>
          </a:p>
        </p:txBody>
      </p:sp>
    </p:spTree>
    <p:extLst>
      <p:ext uri="{BB962C8B-B14F-4D97-AF65-F5344CB8AC3E}">
        <p14:creationId xmlns:p14="http://schemas.microsoft.com/office/powerpoint/2010/main" val="1950981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9855FA-9573-DBF0-B52E-822636C88F1C}"/>
              </a:ext>
            </a:extLst>
          </p:cNvPr>
          <p:cNvPicPr>
            <a:picLocks noGrp="1" noChangeAspect="1"/>
          </p:cNvPicPr>
          <p:nvPr>
            <p:ph idx="1"/>
          </p:nvPr>
        </p:nvPicPr>
        <p:blipFill>
          <a:blip r:embed="rId2"/>
          <a:stretch>
            <a:fillRect/>
          </a:stretch>
        </p:blipFill>
        <p:spPr>
          <a:xfrm>
            <a:off x="871687" y="471487"/>
            <a:ext cx="7748438" cy="4867275"/>
          </a:xfrm>
        </p:spPr>
      </p:pic>
      <p:sp>
        <p:nvSpPr>
          <p:cNvPr id="8" name="TextBox 7">
            <a:extLst>
              <a:ext uri="{FF2B5EF4-FFF2-40B4-BE49-F238E27FC236}">
                <a16:creationId xmlns:a16="http://schemas.microsoft.com/office/drawing/2014/main" id="{43DFD993-73CF-C0AA-B220-AF01433DB035}"/>
              </a:ext>
            </a:extLst>
          </p:cNvPr>
          <p:cNvSpPr txBox="1"/>
          <p:nvPr/>
        </p:nvSpPr>
        <p:spPr>
          <a:xfrm>
            <a:off x="1019175" y="5972175"/>
            <a:ext cx="5514975" cy="369332"/>
          </a:xfrm>
          <a:prstGeom prst="rect">
            <a:avLst/>
          </a:prstGeom>
          <a:noFill/>
        </p:spPr>
        <p:txBody>
          <a:bodyPr wrap="square" rtlCol="0">
            <a:spAutoFit/>
          </a:bodyPr>
          <a:lstStyle/>
          <a:p>
            <a:r>
              <a:rPr lang="en-GB" dirty="0" err="1"/>
              <a:t>Tabel</a:t>
            </a:r>
            <a:r>
              <a:rPr lang="en-GB" dirty="0"/>
              <a:t>- </a:t>
            </a:r>
            <a:r>
              <a:rPr lang="en-GB" dirty="0" err="1"/>
              <a:t>P.Kalmus</a:t>
            </a:r>
            <a:r>
              <a:rPr lang="en-GB" dirty="0"/>
              <a:t>, </a:t>
            </a:r>
            <a:r>
              <a:rPr lang="en-GB" dirty="0" err="1"/>
              <a:t>K.Mõtus</a:t>
            </a:r>
            <a:r>
              <a:rPr lang="en-GB" dirty="0"/>
              <a:t> EMÜ</a:t>
            </a:r>
            <a:endParaRPr lang="et-EE" dirty="0"/>
          </a:p>
        </p:txBody>
      </p:sp>
    </p:spTree>
    <p:extLst>
      <p:ext uri="{BB962C8B-B14F-4D97-AF65-F5344CB8AC3E}">
        <p14:creationId xmlns:p14="http://schemas.microsoft.com/office/powerpoint/2010/main" val="19479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B22D0-DB7F-C6C4-13A9-53D322B6E28F}"/>
              </a:ext>
            </a:extLst>
          </p:cNvPr>
          <p:cNvSpPr>
            <a:spLocks noGrp="1"/>
          </p:cNvSpPr>
          <p:nvPr>
            <p:ph type="title"/>
          </p:nvPr>
        </p:nvSpPr>
        <p:spPr/>
        <p:txBody>
          <a:bodyPr/>
          <a:lstStyle/>
          <a:p>
            <a:r>
              <a:rPr lang="en-GB" dirty="0" err="1"/>
              <a:t>Bioturvalisuse</a:t>
            </a:r>
            <a:r>
              <a:rPr lang="en-GB" dirty="0"/>
              <a:t> </a:t>
            </a:r>
            <a:r>
              <a:rPr lang="en-GB" dirty="0" err="1"/>
              <a:t>olulisus</a:t>
            </a:r>
            <a:endParaRPr lang="et-EE" dirty="0"/>
          </a:p>
        </p:txBody>
      </p:sp>
      <p:sp>
        <p:nvSpPr>
          <p:cNvPr id="3" name="Content Placeholder 2">
            <a:extLst>
              <a:ext uri="{FF2B5EF4-FFF2-40B4-BE49-F238E27FC236}">
                <a16:creationId xmlns:a16="http://schemas.microsoft.com/office/drawing/2014/main" id="{920DFB25-564D-6D86-4E9B-A0ED7DAB5F56}"/>
              </a:ext>
            </a:extLst>
          </p:cNvPr>
          <p:cNvSpPr>
            <a:spLocks noGrp="1"/>
          </p:cNvSpPr>
          <p:nvPr>
            <p:ph idx="1"/>
          </p:nvPr>
        </p:nvSpPr>
        <p:spPr/>
        <p:txBody>
          <a:bodyPr/>
          <a:lstStyle/>
          <a:p>
            <a:r>
              <a:rPr lang="en-GB" dirty="0" err="1"/>
              <a:t>Ainult</a:t>
            </a:r>
            <a:r>
              <a:rPr lang="en-GB" dirty="0"/>
              <a:t> </a:t>
            </a:r>
            <a:r>
              <a:rPr lang="en-GB" dirty="0" err="1"/>
              <a:t>terve</a:t>
            </a:r>
            <a:r>
              <a:rPr lang="en-GB" dirty="0"/>
              <a:t> loom </a:t>
            </a:r>
            <a:r>
              <a:rPr lang="en-GB" dirty="0" err="1"/>
              <a:t>suudab</a:t>
            </a:r>
            <a:r>
              <a:rPr lang="en-GB" dirty="0"/>
              <a:t> </a:t>
            </a:r>
            <a:r>
              <a:rPr lang="en-GB" dirty="0" err="1"/>
              <a:t>kasumlikult</a:t>
            </a:r>
            <a:r>
              <a:rPr lang="en-GB" dirty="0"/>
              <a:t> </a:t>
            </a:r>
            <a:r>
              <a:rPr lang="en-GB" dirty="0" err="1"/>
              <a:t>toota</a:t>
            </a:r>
            <a:r>
              <a:rPr lang="en-GB" dirty="0"/>
              <a:t>.</a:t>
            </a:r>
          </a:p>
          <a:p>
            <a:r>
              <a:rPr lang="en-GB" dirty="0" err="1"/>
              <a:t>Haige</a:t>
            </a:r>
            <a:r>
              <a:rPr lang="en-GB" dirty="0"/>
              <a:t> </a:t>
            </a:r>
            <a:r>
              <a:rPr lang="en-GB" dirty="0" err="1"/>
              <a:t>karja</a:t>
            </a:r>
            <a:r>
              <a:rPr lang="en-GB" dirty="0"/>
              <a:t> </a:t>
            </a:r>
            <a:r>
              <a:rPr lang="en-GB" dirty="0" err="1"/>
              <a:t>korral</a:t>
            </a:r>
            <a:r>
              <a:rPr lang="en-GB" dirty="0"/>
              <a:t> </a:t>
            </a:r>
            <a:r>
              <a:rPr lang="en-GB" dirty="0" err="1"/>
              <a:t>väheneb</a:t>
            </a:r>
            <a:r>
              <a:rPr lang="en-GB" dirty="0"/>
              <a:t> </a:t>
            </a:r>
            <a:r>
              <a:rPr lang="en-GB" dirty="0" err="1"/>
              <a:t>karja</a:t>
            </a:r>
            <a:r>
              <a:rPr lang="en-GB" dirty="0"/>
              <a:t> </a:t>
            </a:r>
            <a:r>
              <a:rPr lang="en-GB" dirty="0" err="1"/>
              <a:t>toodang</a:t>
            </a:r>
            <a:r>
              <a:rPr lang="en-GB" dirty="0"/>
              <a:t>, </a:t>
            </a:r>
            <a:r>
              <a:rPr lang="en-GB" dirty="0" err="1"/>
              <a:t>hukkuvad</a:t>
            </a:r>
            <a:r>
              <a:rPr lang="en-GB" dirty="0"/>
              <a:t> </a:t>
            </a:r>
            <a:r>
              <a:rPr lang="en-GB" dirty="0" err="1"/>
              <a:t>loomad</a:t>
            </a:r>
            <a:r>
              <a:rPr lang="en-GB" dirty="0"/>
              <a:t> ja </a:t>
            </a:r>
            <a:r>
              <a:rPr lang="en-GB" dirty="0" err="1"/>
              <a:t>suurenevad</a:t>
            </a:r>
            <a:r>
              <a:rPr lang="en-GB" dirty="0"/>
              <a:t> </a:t>
            </a:r>
            <a:r>
              <a:rPr lang="en-GB" dirty="0" err="1"/>
              <a:t>ettevõttes</a:t>
            </a:r>
            <a:r>
              <a:rPr lang="en-GB" dirty="0"/>
              <a:t> </a:t>
            </a:r>
            <a:r>
              <a:rPr lang="en-GB" dirty="0" err="1"/>
              <a:t>loomade</a:t>
            </a:r>
            <a:r>
              <a:rPr lang="en-GB" dirty="0"/>
              <a:t> </a:t>
            </a:r>
            <a:r>
              <a:rPr lang="en-GB" dirty="0" err="1"/>
              <a:t>ravikulud</a:t>
            </a:r>
            <a:r>
              <a:rPr lang="en-GB" dirty="0"/>
              <a:t>.</a:t>
            </a:r>
          </a:p>
          <a:p>
            <a:r>
              <a:rPr lang="en-GB" dirty="0" err="1"/>
              <a:t>Suurenenud</a:t>
            </a:r>
            <a:r>
              <a:rPr lang="en-GB" dirty="0"/>
              <a:t> </a:t>
            </a:r>
            <a:r>
              <a:rPr lang="en-GB" dirty="0" err="1"/>
              <a:t>raviprotseduuride</a:t>
            </a:r>
            <a:r>
              <a:rPr lang="en-GB" dirty="0"/>
              <a:t> </a:t>
            </a:r>
            <a:r>
              <a:rPr lang="en-GB" dirty="0" err="1"/>
              <a:t>arvuga</a:t>
            </a:r>
            <a:r>
              <a:rPr lang="en-GB" dirty="0"/>
              <a:t> </a:t>
            </a:r>
            <a:r>
              <a:rPr lang="en-GB" dirty="0" err="1"/>
              <a:t>suurenevad</a:t>
            </a:r>
            <a:r>
              <a:rPr lang="en-GB" dirty="0"/>
              <a:t> </a:t>
            </a:r>
            <a:r>
              <a:rPr lang="en-GB" dirty="0" err="1"/>
              <a:t>riskid</a:t>
            </a:r>
            <a:r>
              <a:rPr lang="en-GB" dirty="0"/>
              <a:t> </a:t>
            </a:r>
            <a:r>
              <a:rPr lang="en-GB" dirty="0" err="1"/>
              <a:t>ravimresistentsuse</a:t>
            </a:r>
            <a:r>
              <a:rPr lang="en-GB" dirty="0"/>
              <a:t> </a:t>
            </a:r>
            <a:r>
              <a:rPr lang="en-GB" dirty="0" err="1"/>
              <a:t>tekkeks</a:t>
            </a:r>
            <a:r>
              <a:rPr lang="en-GB" dirty="0"/>
              <a:t>.</a:t>
            </a:r>
          </a:p>
          <a:p>
            <a:r>
              <a:rPr lang="en-GB" dirty="0" err="1"/>
              <a:t>Loomadel</a:t>
            </a:r>
            <a:r>
              <a:rPr lang="en-GB" dirty="0"/>
              <a:t> on </a:t>
            </a:r>
            <a:r>
              <a:rPr lang="en-GB" dirty="0" err="1"/>
              <a:t>õigus</a:t>
            </a:r>
            <a:r>
              <a:rPr lang="en-GB" dirty="0"/>
              <a:t> </a:t>
            </a:r>
            <a:r>
              <a:rPr lang="en-GB" dirty="0" err="1"/>
              <a:t>viiele</a:t>
            </a:r>
            <a:r>
              <a:rPr lang="en-GB" dirty="0"/>
              <a:t> </a:t>
            </a:r>
            <a:r>
              <a:rPr lang="en-GB" dirty="0" err="1"/>
              <a:t>vabadusele</a:t>
            </a:r>
            <a:r>
              <a:rPr lang="en-GB" dirty="0"/>
              <a:t>: olla </a:t>
            </a:r>
            <a:r>
              <a:rPr lang="en-GB" dirty="0" err="1"/>
              <a:t>vaba</a:t>
            </a:r>
            <a:r>
              <a:rPr lang="en-GB" dirty="0"/>
              <a:t> </a:t>
            </a:r>
            <a:r>
              <a:rPr lang="en-GB" dirty="0" err="1"/>
              <a:t>janust</a:t>
            </a:r>
            <a:r>
              <a:rPr lang="en-GB" dirty="0"/>
              <a:t> ja </a:t>
            </a:r>
            <a:r>
              <a:rPr lang="en-GB" dirty="0" err="1"/>
              <a:t>näljast</a:t>
            </a:r>
            <a:r>
              <a:rPr lang="en-GB" dirty="0"/>
              <a:t>, olla </a:t>
            </a:r>
            <a:r>
              <a:rPr lang="en-GB" dirty="0" err="1"/>
              <a:t>vaba</a:t>
            </a:r>
            <a:r>
              <a:rPr lang="en-GB" dirty="0"/>
              <a:t> </a:t>
            </a:r>
            <a:r>
              <a:rPr lang="en-GB" dirty="0" err="1"/>
              <a:t>ebamugavusest</a:t>
            </a:r>
            <a:r>
              <a:rPr lang="en-GB" dirty="0"/>
              <a:t>, olla </a:t>
            </a:r>
            <a:r>
              <a:rPr lang="en-GB" dirty="0" err="1"/>
              <a:t>vaba</a:t>
            </a:r>
            <a:r>
              <a:rPr lang="en-GB" dirty="0"/>
              <a:t> </a:t>
            </a:r>
            <a:r>
              <a:rPr lang="en-GB" dirty="0" err="1"/>
              <a:t>haigustest</a:t>
            </a:r>
            <a:r>
              <a:rPr lang="en-GB" dirty="0"/>
              <a:t> ja </a:t>
            </a:r>
            <a:r>
              <a:rPr lang="en-GB" dirty="0" err="1"/>
              <a:t>vigastustest</a:t>
            </a:r>
            <a:r>
              <a:rPr lang="en-GB" dirty="0"/>
              <a:t>, </a:t>
            </a:r>
            <a:r>
              <a:rPr lang="en-GB" dirty="0" err="1"/>
              <a:t>looma</a:t>
            </a:r>
            <a:r>
              <a:rPr lang="en-GB" dirty="0"/>
              <a:t> </a:t>
            </a:r>
            <a:r>
              <a:rPr lang="en-GB" dirty="0" err="1"/>
              <a:t>vabadus</a:t>
            </a:r>
            <a:r>
              <a:rPr lang="en-GB" dirty="0"/>
              <a:t> </a:t>
            </a:r>
            <a:r>
              <a:rPr lang="en-GB" dirty="0" err="1"/>
              <a:t>loomuomaselt</a:t>
            </a:r>
            <a:r>
              <a:rPr lang="en-GB" dirty="0"/>
              <a:t> </a:t>
            </a:r>
            <a:r>
              <a:rPr lang="en-GB" dirty="0" err="1"/>
              <a:t>käituda</a:t>
            </a:r>
            <a:r>
              <a:rPr lang="en-GB" dirty="0"/>
              <a:t>, olla </a:t>
            </a:r>
            <a:r>
              <a:rPr lang="en-GB" dirty="0" err="1"/>
              <a:t>vaba</a:t>
            </a:r>
            <a:r>
              <a:rPr lang="en-GB" dirty="0"/>
              <a:t> </a:t>
            </a:r>
            <a:r>
              <a:rPr lang="en-GB" dirty="0" err="1"/>
              <a:t>hirmust</a:t>
            </a:r>
            <a:r>
              <a:rPr lang="en-GB" dirty="0"/>
              <a:t> ja </a:t>
            </a:r>
            <a:r>
              <a:rPr lang="en-GB" dirty="0" err="1"/>
              <a:t>kannatustest</a:t>
            </a:r>
            <a:r>
              <a:rPr lang="en-GB" dirty="0"/>
              <a:t>.</a:t>
            </a:r>
            <a:endParaRPr lang="et-EE" dirty="0"/>
          </a:p>
        </p:txBody>
      </p:sp>
    </p:spTree>
    <p:extLst>
      <p:ext uri="{BB962C8B-B14F-4D97-AF65-F5344CB8AC3E}">
        <p14:creationId xmlns:p14="http://schemas.microsoft.com/office/powerpoint/2010/main" val="547947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FD64-CBDD-73D7-BA97-FBA07DB7B5A3}"/>
              </a:ext>
            </a:extLst>
          </p:cNvPr>
          <p:cNvSpPr>
            <a:spLocks noGrp="1"/>
          </p:cNvSpPr>
          <p:nvPr>
            <p:ph type="title"/>
          </p:nvPr>
        </p:nvSpPr>
        <p:spPr/>
        <p:txBody>
          <a:bodyPr/>
          <a:lstStyle/>
          <a:p>
            <a:r>
              <a:rPr lang="en-GB" dirty="0" err="1"/>
              <a:t>Välisbioturvalisus</a:t>
            </a:r>
            <a:endParaRPr lang="et-EE" dirty="0"/>
          </a:p>
        </p:txBody>
      </p:sp>
      <p:sp>
        <p:nvSpPr>
          <p:cNvPr id="3" name="Content Placeholder 2">
            <a:extLst>
              <a:ext uri="{FF2B5EF4-FFF2-40B4-BE49-F238E27FC236}">
                <a16:creationId xmlns:a16="http://schemas.microsoft.com/office/drawing/2014/main" id="{FE38282B-A4F4-B88E-2886-1DA3E021BE97}"/>
              </a:ext>
            </a:extLst>
          </p:cNvPr>
          <p:cNvSpPr>
            <a:spLocks noGrp="1"/>
          </p:cNvSpPr>
          <p:nvPr>
            <p:ph idx="1"/>
          </p:nvPr>
        </p:nvSpPr>
        <p:spPr/>
        <p:txBody>
          <a:bodyPr/>
          <a:lstStyle/>
          <a:p>
            <a:pPr algn="just"/>
            <a:r>
              <a:rPr lang="et-EE" dirty="0" err="1"/>
              <a:t>Välisbioturvalisuse</a:t>
            </a:r>
            <a:r>
              <a:rPr lang="et-EE" dirty="0"/>
              <a:t> all mõistetakse meetmeid ja tegevusi, mille kaudu hoitakse ära karja tervist, heaolu ja toodangu kvaliteeti mõjutavate haigustekitajate sissetoomine karja. </a:t>
            </a:r>
            <a:endParaRPr lang="en-GB" dirty="0"/>
          </a:p>
          <a:p>
            <a:pPr algn="just"/>
            <a:r>
              <a:rPr lang="et-EE" dirty="0" err="1"/>
              <a:t>Välisbioturvalisuse</a:t>
            </a:r>
            <a:r>
              <a:rPr lang="et-EE" dirty="0"/>
              <a:t> alla käivad ka meetmed, millega välditakse nakkuste levikut karjade vahel. Kui farmis on </a:t>
            </a:r>
            <a:r>
              <a:rPr lang="et-EE" dirty="0" err="1"/>
              <a:t>nakkushaigustealased</a:t>
            </a:r>
            <a:r>
              <a:rPr lang="et-EE" dirty="0"/>
              <a:t> uuringud tehtud, on vajalik teada, millised on nakkuste võimalikud levikuteed karja ja millised farmi tegevused aitavad vähendada nakkuste karja toomise tõenäosust</a:t>
            </a:r>
          </a:p>
        </p:txBody>
      </p:sp>
    </p:spTree>
    <p:extLst>
      <p:ext uri="{BB962C8B-B14F-4D97-AF65-F5344CB8AC3E}">
        <p14:creationId xmlns:p14="http://schemas.microsoft.com/office/powerpoint/2010/main" val="3171722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DDC6C-586E-7ACA-521F-99CCC7AF0F94}"/>
              </a:ext>
            </a:extLst>
          </p:cNvPr>
          <p:cNvSpPr>
            <a:spLocks noGrp="1"/>
          </p:cNvSpPr>
          <p:nvPr>
            <p:ph type="title"/>
          </p:nvPr>
        </p:nvSpPr>
        <p:spPr/>
        <p:txBody>
          <a:bodyPr/>
          <a:lstStyle/>
          <a:p>
            <a:r>
              <a:rPr lang="en-GB" dirty="0" err="1"/>
              <a:t>Välisbioturvalisus</a:t>
            </a:r>
            <a:r>
              <a:rPr lang="en-GB" dirty="0"/>
              <a:t> </a:t>
            </a:r>
            <a:br>
              <a:rPr lang="en-GB" dirty="0"/>
            </a:br>
            <a:endParaRPr lang="et-EE" sz="1200" dirty="0"/>
          </a:p>
        </p:txBody>
      </p:sp>
      <p:pic>
        <p:nvPicPr>
          <p:cNvPr id="5" name="Content Placeholder 4">
            <a:extLst>
              <a:ext uri="{FF2B5EF4-FFF2-40B4-BE49-F238E27FC236}">
                <a16:creationId xmlns:a16="http://schemas.microsoft.com/office/drawing/2014/main" id="{EC15DD15-66DD-5FC7-E0BA-AF89699E6CD3}"/>
              </a:ext>
            </a:extLst>
          </p:cNvPr>
          <p:cNvPicPr>
            <a:picLocks noGrp="1" noChangeAspect="1"/>
          </p:cNvPicPr>
          <p:nvPr>
            <p:ph idx="1"/>
          </p:nvPr>
        </p:nvPicPr>
        <p:blipFill>
          <a:blip r:embed="rId2"/>
          <a:stretch>
            <a:fillRect/>
          </a:stretch>
        </p:blipFill>
        <p:spPr>
          <a:xfrm>
            <a:off x="2244552" y="1270000"/>
            <a:ext cx="7029450" cy="4486275"/>
          </a:xfrm>
        </p:spPr>
      </p:pic>
      <p:sp>
        <p:nvSpPr>
          <p:cNvPr id="6" name="TextBox 5">
            <a:extLst>
              <a:ext uri="{FF2B5EF4-FFF2-40B4-BE49-F238E27FC236}">
                <a16:creationId xmlns:a16="http://schemas.microsoft.com/office/drawing/2014/main" id="{E505D539-41F0-4BD8-ECB0-709F0967A9D9}"/>
              </a:ext>
            </a:extLst>
          </p:cNvPr>
          <p:cNvSpPr txBox="1"/>
          <p:nvPr/>
        </p:nvSpPr>
        <p:spPr>
          <a:xfrm>
            <a:off x="677334" y="6057900"/>
            <a:ext cx="5999691" cy="369332"/>
          </a:xfrm>
          <a:prstGeom prst="rect">
            <a:avLst/>
          </a:prstGeom>
          <a:noFill/>
        </p:spPr>
        <p:txBody>
          <a:bodyPr wrap="square" rtlCol="0">
            <a:spAutoFit/>
          </a:bodyPr>
          <a:lstStyle/>
          <a:p>
            <a:r>
              <a:rPr lang="en-GB" dirty="0" err="1"/>
              <a:t>Tabel</a:t>
            </a:r>
            <a:r>
              <a:rPr lang="en-GB" dirty="0"/>
              <a:t>- </a:t>
            </a:r>
            <a:r>
              <a:rPr lang="en-GB" dirty="0" err="1"/>
              <a:t>P.Kalmus</a:t>
            </a:r>
            <a:r>
              <a:rPr lang="en-GB" dirty="0"/>
              <a:t>, </a:t>
            </a:r>
            <a:r>
              <a:rPr lang="en-GB" dirty="0" err="1"/>
              <a:t>K.Mõtus</a:t>
            </a:r>
            <a:r>
              <a:rPr lang="en-GB" dirty="0"/>
              <a:t> EMÜ</a:t>
            </a:r>
          </a:p>
        </p:txBody>
      </p:sp>
    </p:spTree>
    <p:extLst>
      <p:ext uri="{BB962C8B-B14F-4D97-AF65-F5344CB8AC3E}">
        <p14:creationId xmlns:p14="http://schemas.microsoft.com/office/powerpoint/2010/main" val="1873791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31A11-F247-2CC1-593D-6B6863331118}"/>
              </a:ext>
            </a:extLst>
          </p:cNvPr>
          <p:cNvSpPr>
            <a:spLocks noGrp="1"/>
          </p:cNvSpPr>
          <p:nvPr>
            <p:ph type="title"/>
          </p:nvPr>
        </p:nvSpPr>
        <p:spPr/>
        <p:txBody>
          <a:bodyPr/>
          <a:lstStyle/>
          <a:p>
            <a:r>
              <a:rPr lang="en-GB" dirty="0" err="1"/>
              <a:t>Välisbioturvalisus</a:t>
            </a:r>
            <a:br>
              <a:rPr lang="en-GB" dirty="0"/>
            </a:br>
            <a:endParaRPr lang="et-EE" sz="1200" dirty="0"/>
          </a:p>
        </p:txBody>
      </p:sp>
      <p:pic>
        <p:nvPicPr>
          <p:cNvPr id="5" name="Content Placeholder 4">
            <a:extLst>
              <a:ext uri="{FF2B5EF4-FFF2-40B4-BE49-F238E27FC236}">
                <a16:creationId xmlns:a16="http://schemas.microsoft.com/office/drawing/2014/main" id="{418410FB-688F-2C66-3EA6-03944EF2127B}"/>
              </a:ext>
            </a:extLst>
          </p:cNvPr>
          <p:cNvPicPr>
            <a:picLocks noGrp="1" noChangeAspect="1"/>
          </p:cNvPicPr>
          <p:nvPr>
            <p:ph idx="1"/>
          </p:nvPr>
        </p:nvPicPr>
        <p:blipFill>
          <a:blip r:embed="rId2"/>
          <a:stretch>
            <a:fillRect/>
          </a:stretch>
        </p:blipFill>
        <p:spPr>
          <a:xfrm>
            <a:off x="1643441" y="1689100"/>
            <a:ext cx="7163836" cy="3881437"/>
          </a:xfrm>
        </p:spPr>
      </p:pic>
      <p:sp>
        <p:nvSpPr>
          <p:cNvPr id="6" name="TextBox 5">
            <a:extLst>
              <a:ext uri="{FF2B5EF4-FFF2-40B4-BE49-F238E27FC236}">
                <a16:creationId xmlns:a16="http://schemas.microsoft.com/office/drawing/2014/main" id="{AB2863B1-0CD3-08CF-080F-3095A02B30A1}"/>
              </a:ext>
            </a:extLst>
          </p:cNvPr>
          <p:cNvSpPr txBox="1"/>
          <p:nvPr/>
        </p:nvSpPr>
        <p:spPr>
          <a:xfrm>
            <a:off x="847725" y="5811837"/>
            <a:ext cx="5391150" cy="369332"/>
          </a:xfrm>
          <a:prstGeom prst="rect">
            <a:avLst/>
          </a:prstGeom>
          <a:noFill/>
        </p:spPr>
        <p:txBody>
          <a:bodyPr wrap="square" rtlCol="0">
            <a:spAutoFit/>
          </a:bodyPr>
          <a:lstStyle/>
          <a:p>
            <a:r>
              <a:rPr lang="en-GB" dirty="0" err="1"/>
              <a:t>Tabel</a:t>
            </a:r>
            <a:r>
              <a:rPr lang="en-GB" dirty="0"/>
              <a:t>- </a:t>
            </a:r>
            <a:r>
              <a:rPr lang="en-GB" dirty="0" err="1"/>
              <a:t>P.Kalmus</a:t>
            </a:r>
            <a:r>
              <a:rPr lang="en-GB" dirty="0"/>
              <a:t>, </a:t>
            </a:r>
            <a:r>
              <a:rPr lang="en-GB" dirty="0" err="1"/>
              <a:t>K.Mõtus</a:t>
            </a:r>
            <a:r>
              <a:rPr lang="en-GB" dirty="0"/>
              <a:t> EMÜ</a:t>
            </a:r>
            <a:endParaRPr lang="et-EE" dirty="0"/>
          </a:p>
        </p:txBody>
      </p:sp>
    </p:spTree>
    <p:extLst>
      <p:ext uri="{BB962C8B-B14F-4D97-AF65-F5344CB8AC3E}">
        <p14:creationId xmlns:p14="http://schemas.microsoft.com/office/powerpoint/2010/main" val="37335380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BE563-430B-AFDF-211B-10F03FD73141}"/>
              </a:ext>
            </a:extLst>
          </p:cNvPr>
          <p:cNvSpPr>
            <a:spLocks noGrp="1"/>
          </p:cNvSpPr>
          <p:nvPr>
            <p:ph type="title"/>
          </p:nvPr>
        </p:nvSpPr>
        <p:spPr/>
        <p:txBody>
          <a:bodyPr/>
          <a:lstStyle/>
          <a:p>
            <a:r>
              <a:rPr lang="en-GB" dirty="0" err="1"/>
              <a:t>Nakkushaiguste</a:t>
            </a:r>
            <a:r>
              <a:rPr lang="en-GB" dirty="0"/>
              <a:t> </a:t>
            </a:r>
            <a:r>
              <a:rPr lang="en-GB" dirty="0" err="1"/>
              <a:t>karja</a:t>
            </a:r>
            <a:r>
              <a:rPr lang="en-GB" dirty="0"/>
              <a:t> </a:t>
            </a:r>
            <a:r>
              <a:rPr lang="en-GB" dirty="0" err="1"/>
              <a:t>toomise</a:t>
            </a:r>
            <a:r>
              <a:rPr lang="en-GB" dirty="0"/>
              <a:t> </a:t>
            </a:r>
            <a:r>
              <a:rPr lang="en-GB" dirty="0" err="1"/>
              <a:t>viisid</a:t>
            </a:r>
            <a:endParaRPr lang="et-EE" dirty="0"/>
          </a:p>
        </p:txBody>
      </p:sp>
      <p:sp>
        <p:nvSpPr>
          <p:cNvPr id="3" name="Content Placeholder 2">
            <a:extLst>
              <a:ext uri="{FF2B5EF4-FFF2-40B4-BE49-F238E27FC236}">
                <a16:creationId xmlns:a16="http://schemas.microsoft.com/office/drawing/2014/main" id="{32BC2284-79E9-ECD2-5428-D996C81AB9BC}"/>
              </a:ext>
            </a:extLst>
          </p:cNvPr>
          <p:cNvSpPr>
            <a:spLocks noGrp="1"/>
          </p:cNvSpPr>
          <p:nvPr>
            <p:ph idx="1"/>
          </p:nvPr>
        </p:nvSpPr>
        <p:spPr/>
        <p:txBody>
          <a:bodyPr/>
          <a:lstStyle/>
          <a:p>
            <a:pPr algn="just"/>
            <a:r>
              <a:rPr lang="en-GB" dirty="0" err="1"/>
              <a:t>Loomad</a:t>
            </a:r>
            <a:r>
              <a:rPr lang="et-EE" dirty="0"/>
              <a:t> on neile oluliste haigustekitajate üheks reservuaariks, mistõttu on uute loomade karja toomine suurim ohuallikas. Koostatud </a:t>
            </a:r>
            <a:r>
              <a:rPr lang="et-EE" dirty="0" err="1"/>
              <a:t>bioturvalisuse</a:t>
            </a:r>
            <a:r>
              <a:rPr lang="et-EE" dirty="0"/>
              <a:t> kava peab sisaldama juhiseid uute loomade ostmise, näitustel käimise, karjatamise ja teiste kontaktide kohta. Üldine soovitus on osta loomi nii vähe ja nii vähestest farmidest kui võimalik. Nakkuste karja toomise tõenäosust saab vähendada, ostes loomi parema või sarnase tervisestaatusega karjadest. </a:t>
            </a:r>
          </a:p>
        </p:txBody>
      </p:sp>
    </p:spTree>
    <p:extLst>
      <p:ext uri="{BB962C8B-B14F-4D97-AF65-F5344CB8AC3E}">
        <p14:creationId xmlns:p14="http://schemas.microsoft.com/office/powerpoint/2010/main" val="1322328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76CF7-44C0-D686-3A2C-0DC34056D835}"/>
              </a:ext>
            </a:extLst>
          </p:cNvPr>
          <p:cNvSpPr>
            <a:spLocks noGrp="1"/>
          </p:cNvSpPr>
          <p:nvPr>
            <p:ph type="title"/>
          </p:nvPr>
        </p:nvSpPr>
        <p:spPr/>
        <p:txBody>
          <a:bodyPr/>
          <a:lstStyle/>
          <a:p>
            <a:r>
              <a:rPr lang="en-GB" dirty="0" err="1"/>
              <a:t>Nakkushaiguste</a:t>
            </a:r>
            <a:r>
              <a:rPr lang="en-GB" dirty="0"/>
              <a:t> </a:t>
            </a:r>
            <a:r>
              <a:rPr lang="en-GB" dirty="0" err="1"/>
              <a:t>karja</a:t>
            </a:r>
            <a:r>
              <a:rPr lang="en-GB" dirty="0"/>
              <a:t> </a:t>
            </a:r>
            <a:r>
              <a:rPr lang="en-GB" dirty="0" err="1"/>
              <a:t>toomise</a:t>
            </a:r>
            <a:r>
              <a:rPr lang="en-GB" dirty="0"/>
              <a:t> </a:t>
            </a:r>
            <a:r>
              <a:rPr lang="en-GB" dirty="0" err="1"/>
              <a:t>viisid</a:t>
            </a:r>
            <a:endParaRPr lang="et-EE" dirty="0"/>
          </a:p>
        </p:txBody>
      </p:sp>
      <p:sp>
        <p:nvSpPr>
          <p:cNvPr id="3" name="Content Placeholder 2">
            <a:extLst>
              <a:ext uri="{FF2B5EF4-FFF2-40B4-BE49-F238E27FC236}">
                <a16:creationId xmlns:a16="http://schemas.microsoft.com/office/drawing/2014/main" id="{8261459B-CC1A-BB64-6B64-5789BE5E482E}"/>
              </a:ext>
            </a:extLst>
          </p:cNvPr>
          <p:cNvSpPr>
            <a:spLocks noGrp="1"/>
          </p:cNvSpPr>
          <p:nvPr>
            <p:ph idx="1"/>
          </p:nvPr>
        </p:nvSpPr>
        <p:spPr/>
        <p:txBody>
          <a:bodyPr/>
          <a:lstStyle/>
          <a:p>
            <a:pPr algn="just"/>
            <a:r>
              <a:rPr lang="et-EE" dirty="0"/>
              <a:t>Loomade ostmisel on alati tarvis teada, milline on päritolukarja </a:t>
            </a:r>
            <a:r>
              <a:rPr lang="et-EE" dirty="0" err="1"/>
              <a:t>nakkushaigustealane</a:t>
            </a:r>
            <a:r>
              <a:rPr lang="et-EE" dirty="0"/>
              <a:t> olukord. Seejuures tuleb kriitiliselt hinnata, kas nakkuste tuvastamiseks tehtud kohapealsed analüüsid on ajakohased ning uuritud loomade arv ja vanuserühm esindavad piisavalt kogu karja. Kui päritolukarjas uuringud puuduvad või need ei ole piisavad, peab loomi uurima ostja karja seisukohast oluliste nakkushaiguste suhtes. </a:t>
            </a:r>
          </a:p>
        </p:txBody>
      </p:sp>
    </p:spTree>
    <p:extLst>
      <p:ext uri="{BB962C8B-B14F-4D97-AF65-F5344CB8AC3E}">
        <p14:creationId xmlns:p14="http://schemas.microsoft.com/office/powerpoint/2010/main" val="13087947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4D964-0219-CE4D-9869-8E52DEEAD5FC}"/>
              </a:ext>
            </a:extLst>
          </p:cNvPr>
          <p:cNvSpPr>
            <a:spLocks noGrp="1"/>
          </p:cNvSpPr>
          <p:nvPr>
            <p:ph type="title"/>
          </p:nvPr>
        </p:nvSpPr>
        <p:spPr/>
        <p:txBody>
          <a:bodyPr/>
          <a:lstStyle/>
          <a:p>
            <a:r>
              <a:rPr lang="en-GB" dirty="0" err="1"/>
              <a:t>Nakkushaiguste</a:t>
            </a:r>
            <a:r>
              <a:rPr lang="en-GB" dirty="0"/>
              <a:t> </a:t>
            </a:r>
            <a:r>
              <a:rPr lang="en-GB" dirty="0" err="1"/>
              <a:t>karja</a:t>
            </a:r>
            <a:r>
              <a:rPr lang="en-GB" dirty="0"/>
              <a:t> </a:t>
            </a:r>
            <a:r>
              <a:rPr lang="en-GB" dirty="0" err="1"/>
              <a:t>toomise</a:t>
            </a:r>
            <a:r>
              <a:rPr lang="en-GB" dirty="0"/>
              <a:t> </a:t>
            </a:r>
            <a:r>
              <a:rPr lang="en-GB" dirty="0" err="1"/>
              <a:t>viisid</a:t>
            </a:r>
            <a:endParaRPr lang="et-EE" dirty="0"/>
          </a:p>
        </p:txBody>
      </p:sp>
      <p:sp>
        <p:nvSpPr>
          <p:cNvPr id="3" name="Content Placeholder 2">
            <a:extLst>
              <a:ext uri="{FF2B5EF4-FFF2-40B4-BE49-F238E27FC236}">
                <a16:creationId xmlns:a16="http://schemas.microsoft.com/office/drawing/2014/main" id="{635ABF10-48B5-33AF-36CD-BF15A09C004E}"/>
              </a:ext>
            </a:extLst>
          </p:cNvPr>
          <p:cNvSpPr>
            <a:spLocks noGrp="1"/>
          </p:cNvSpPr>
          <p:nvPr>
            <p:ph idx="1"/>
          </p:nvPr>
        </p:nvSpPr>
        <p:spPr/>
        <p:txBody>
          <a:bodyPr/>
          <a:lstStyle/>
          <a:p>
            <a:pPr algn="just"/>
            <a:r>
              <a:rPr lang="et-EE" dirty="0"/>
              <a:t>Potentsiaalseks nakkusohuks on ka loomad, kes puutuvad karjamaal kokku teise karja loomadega või satuvad kogemata aedikust või farmist välja. Karjatamisel on lisaks otsekontaktidele võõra karja loomadega ohuks ka ühise joogivee allika (nt looduslike veekogude) kasutamine</a:t>
            </a:r>
            <a:r>
              <a:rPr lang="en-GB" dirty="0"/>
              <a:t>.</a:t>
            </a:r>
            <a:endParaRPr lang="et-EE" dirty="0"/>
          </a:p>
        </p:txBody>
      </p:sp>
    </p:spTree>
    <p:extLst>
      <p:ext uri="{BB962C8B-B14F-4D97-AF65-F5344CB8AC3E}">
        <p14:creationId xmlns:p14="http://schemas.microsoft.com/office/powerpoint/2010/main" val="8709405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380A2-57DE-10EC-6C87-C2685AFD42F4}"/>
              </a:ext>
            </a:extLst>
          </p:cNvPr>
          <p:cNvSpPr>
            <a:spLocks noGrp="1"/>
          </p:cNvSpPr>
          <p:nvPr>
            <p:ph type="title"/>
          </p:nvPr>
        </p:nvSpPr>
        <p:spPr/>
        <p:txBody>
          <a:bodyPr/>
          <a:lstStyle/>
          <a:p>
            <a:r>
              <a:rPr lang="en-GB" dirty="0" err="1"/>
              <a:t>Söödad</a:t>
            </a:r>
            <a:endParaRPr lang="et-EE" dirty="0"/>
          </a:p>
        </p:txBody>
      </p:sp>
      <p:sp>
        <p:nvSpPr>
          <p:cNvPr id="3" name="Content Placeholder 2">
            <a:extLst>
              <a:ext uri="{FF2B5EF4-FFF2-40B4-BE49-F238E27FC236}">
                <a16:creationId xmlns:a16="http://schemas.microsoft.com/office/drawing/2014/main" id="{A73DF7B0-8436-18C8-3B1E-C794A7E1E066}"/>
              </a:ext>
            </a:extLst>
          </p:cNvPr>
          <p:cNvSpPr>
            <a:spLocks noGrp="1"/>
          </p:cNvSpPr>
          <p:nvPr>
            <p:ph idx="1"/>
          </p:nvPr>
        </p:nvSpPr>
        <p:spPr/>
        <p:txBody>
          <a:bodyPr/>
          <a:lstStyle/>
          <a:p>
            <a:pPr algn="just"/>
            <a:r>
              <a:rPr lang="et-EE" dirty="0"/>
              <a:t>Ostusöödad, eeskätt proteiinsöödad ja farmis varutud koresöödad võivad olla saastunud või potentsiaalseks nakkuse allikaks farmi loomadele. Näiteks salmonelloosi tekitajad võivad sattuda koresööta loomade ja lindude väljaheidetest või on ostusöödad juba eelnevalt saastunud. Riskide ohjamiseks on võimalik ostetud söödapartiid bakterioloogiliselt uurida. </a:t>
            </a:r>
            <a:endParaRPr lang="en-GB" dirty="0"/>
          </a:p>
          <a:p>
            <a:pPr algn="just"/>
            <a:endParaRPr lang="et-EE" dirty="0"/>
          </a:p>
        </p:txBody>
      </p:sp>
    </p:spTree>
    <p:extLst>
      <p:ext uri="{BB962C8B-B14F-4D97-AF65-F5344CB8AC3E}">
        <p14:creationId xmlns:p14="http://schemas.microsoft.com/office/powerpoint/2010/main" val="2544902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2E1B1-E3B1-EF17-18C7-2F77358EFE02}"/>
              </a:ext>
            </a:extLst>
          </p:cNvPr>
          <p:cNvSpPr>
            <a:spLocks noGrp="1"/>
          </p:cNvSpPr>
          <p:nvPr>
            <p:ph type="title"/>
          </p:nvPr>
        </p:nvSpPr>
        <p:spPr/>
        <p:txBody>
          <a:bodyPr/>
          <a:lstStyle/>
          <a:p>
            <a:r>
              <a:rPr lang="en-GB" dirty="0" err="1"/>
              <a:t>Söödad</a:t>
            </a:r>
            <a:endParaRPr lang="et-EE" dirty="0"/>
          </a:p>
        </p:txBody>
      </p:sp>
      <p:sp>
        <p:nvSpPr>
          <p:cNvPr id="3" name="Content Placeholder 2">
            <a:extLst>
              <a:ext uri="{FF2B5EF4-FFF2-40B4-BE49-F238E27FC236}">
                <a16:creationId xmlns:a16="http://schemas.microsoft.com/office/drawing/2014/main" id="{5868B455-B7D7-6360-F0AF-841AA1105181}"/>
              </a:ext>
            </a:extLst>
          </p:cNvPr>
          <p:cNvSpPr>
            <a:spLocks noGrp="1"/>
          </p:cNvSpPr>
          <p:nvPr>
            <p:ph idx="1"/>
          </p:nvPr>
        </p:nvSpPr>
        <p:spPr/>
        <p:txBody>
          <a:bodyPr/>
          <a:lstStyle/>
          <a:p>
            <a:pPr algn="just"/>
            <a:r>
              <a:rPr lang="et-EE" dirty="0"/>
              <a:t>Heintaimede niitmisel ja silo valmistamisel tuleb vältida taimemassi saastumist pinnasega, mis on peamine </a:t>
            </a:r>
            <a:r>
              <a:rPr lang="et-EE" dirty="0" err="1"/>
              <a:t>listeeria</a:t>
            </a:r>
            <a:r>
              <a:rPr lang="et-EE" dirty="0"/>
              <a:t> ja </a:t>
            </a:r>
            <a:r>
              <a:rPr lang="et-EE" dirty="0" err="1"/>
              <a:t>klostriidi</a:t>
            </a:r>
            <a:r>
              <a:rPr lang="en-GB" dirty="0"/>
              <a:t>de</a:t>
            </a:r>
            <a:r>
              <a:rPr lang="et-EE" dirty="0"/>
              <a:t> silosse sattumise allikas. Korrektne silo käärimine ja säilitamine vähendab nimetatud haigustekitajate põhjustatud probleeme. Loomade karjatamisel tuleb arvestada, et looduslikud veekogud võivad olla </a:t>
            </a:r>
            <a:r>
              <a:rPr lang="et-EE" dirty="0" err="1"/>
              <a:t>leptospiroosi</a:t>
            </a:r>
            <a:r>
              <a:rPr lang="et-EE" dirty="0"/>
              <a:t>, salmonelloosi ja kolibakterite allikaks. Teisest karjast varutud (ternes)piim võib sisaldada salmonelloosi, </a:t>
            </a:r>
            <a:r>
              <a:rPr lang="et-EE" dirty="0" err="1"/>
              <a:t>mükoplasmoosi</a:t>
            </a:r>
            <a:r>
              <a:rPr lang="et-EE" dirty="0"/>
              <a:t> või </a:t>
            </a:r>
            <a:r>
              <a:rPr lang="et-EE" dirty="0" err="1"/>
              <a:t>paratuberkuloosi</a:t>
            </a:r>
            <a:r>
              <a:rPr lang="et-EE" dirty="0"/>
              <a:t> tekitajaid. Täiendava kaitseabinõuna on võimalik (ternes)piim pastöriseerida.</a:t>
            </a:r>
          </a:p>
        </p:txBody>
      </p:sp>
    </p:spTree>
    <p:extLst>
      <p:ext uri="{BB962C8B-B14F-4D97-AF65-F5344CB8AC3E}">
        <p14:creationId xmlns:p14="http://schemas.microsoft.com/office/powerpoint/2010/main" val="16507452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BDB44-4143-0A47-DE92-300DA77281F4}"/>
              </a:ext>
            </a:extLst>
          </p:cNvPr>
          <p:cNvSpPr>
            <a:spLocks noGrp="1"/>
          </p:cNvSpPr>
          <p:nvPr>
            <p:ph type="title"/>
          </p:nvPr>
        </p:nvSpPr>
        <p:spPr/>
        <p:txBody>
          <a:bodyPr/>
          <a:lstStyle/>
          <a:p>
            <a:r>
              <a:rPr lang="en-GB" dirty="0" err="1"/>
              <a:t>Söödad</a:t>
            </a:r>
            <a:endParaRPr lang="et-EE" dirty="0"/>
          </a:p>
        </p:txBody>
      </p:sp>
      <p:sp>
        <p:nvSpPr>
          <p:cNvPr id="3" name="Content Placeholder 2">
            <a:extLst>
              <a:ext uri="{FF2B5EF4-FFF2-40B4-BE49-F238E27FC236}">
                <a16:creationId xmlns:a16="http://schemas.microsoft.com/office/drawing/2014/main" id="{EA364050-1F27-4B4B-F35A-9171DEB2E85A}"/>
              </a:ext>
            </a:extLst>
          </p:cNvPr>
          <p:cNvSpPr>
            <a:spLocks noGrp="1"/>
          </p:cNvSpPr>
          <p:nvPr>
            <p:ph idx="1"/>
          </p:nvPr>
        </p:nvSpPr>
        <p:spPr/>
        <p:txBody>
          <a:bodyPr/>
          <a:lstStyle/>
          <a:p>
            <a:pPr algn="just"/>
            <a:r>
              <a:rPr lang="et-EE" dirty="0"/>
              <a:t>Söödad võivad saastuda farmi transportimise ajal või farmis sees. Kasutatavad transpordivahendid peavad olema ette nähtud ainult söötade veoks ning eelnevalt nõuetekohaselt desinfitseeritud. Farmis peab vältima näriliste, lindude ja loomade kokkupuudet söödahoidlates oleva söödaga, sest nakatunud loomad ja linnud võivad olla suure hulga varutud sööda saastajateks ning seeläbi farmiloomade haigestumist esile kutsuda. Suletud söödahoidlate puhtus ja keskkonnatingimused peavad tagama sööda säilimise. </a:t>
            </a:r>
          </a:p>
        </p:txBody>
      </p:sp>
    </p:spTree>
    <p:extLst>
      <p:ext uri="{BB962C8B-B14F-4D97-AF65-F5344CB8AC3E}">
        <p14:creationId xmlns:p14="http://schemas.microsoft.com/office/powerpoint/2010/main" val="1772408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7D541-9A14-6A71-D1F7-9900818AA999}"/>
              </a:ext>
            </a:extLst>
          </p:cNvPr>
          <p:cNvSpPr>
            <a:spLocks noGrp="1"/>
          </p:cNvSpPr>
          <p:nvPr>
            <p:ph type="title"/>
          </p:nvPr>
        </p:nvSpPr>
        <p:spPr/>
        <p:txBody>
          <a:bodyPr/>
          <a:lstStyle/>
          <a:p>
            <a:r>
              <a:rPr lang="en-GB" dirty="0" err="1"/>
              <a:t>Transpordivahendid</a:t>
            </a:r>
            <a:endParaRPr lang="et-EE" dirty="0"/>
          </a:p>
        </p:txBody>
      </p:sp>
      <p:sp>
        <p:nvSpPr>
          <p:cNvPr id="3" name="Content Placeholder 2">
            <a:extLst>
              <a:ext uri="{FF2B5EF4-FFF2-40B4-BE49-F238E27FC236}">
                <a16:creationId xmlns:a16="http://schemas.microsoft.com/office/drawing/2014/main" id="{4A8BCED8-3913-963A-E52B-5C1F9F983F6B}"/>
              </a:ext>
            </a:extLst>
          </p:cNvPr>
          <p:cNvSpPr>
            <a:spLocks noGrp="1"/>
          </p:cNvSpPr>
          <p:nvPr>
            <p:ph idx="1"/>
          </p:nvPr>
        </p:nvSpPr>
        <p:spPr/>
        <p:txBody>
          <a:bodyPr/>
          <a:lstStyle/>
          <a:p>
            <a:pPr algn="just"/>
            <a:r>
              <a:rPr lang="et-EE" dirty="0"/>
              <a:t>Farmi teenindavate transpordivahendite kaudu satuvad farmi haigustekitajad, mis on võimelised väliskeskkonnas pikema perioodi jooksul elus püsima. Nakkushaiguste levitajaks võivad olla piimaauto, loomaveokid, töötajate sõiduvahendid jm transpordivahendid. Nakkusohtu kujutab endast ka korjuseid transportiv sõiduvahend, mis on eelnevalt kokku puutunud teiste farmide surnud loomadega. Seetõttu peab korjuste laadimiskoht asetsema loomaruumidest piisavalt kaugel. Korjused peavad olema suletud konteineris, laadimiskoht hea drenaažiga ning seda peab saama pesta ning desinfitseerida.</a:t>
            </a:r>
          </a:p>
        </p:txBody>
      </p:sp>
    </p:spTree>
    <p:extLst>
      <p:ext uri="{BB962C8B-B14F-4D97-AF65-F5344CB8AC3E}">
        <p14:creationId xmlns:p14="http://schemas.microsoft.com/office/powerpoint/2010/main" val="103858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EBF93-5C93-B14B-96E3-C23A2F045CD8}"/>
              </a:ext>
            </a:extLst>
          </p:cNvPr>
          <p:cNvSpPr>
            <a:spLocks noGrp="1"/>
          </p:cNvSpPr>
          <p:nvPr>
            <p:ph type="title"/>
          </p:nvPr>
        </p:nvSpPr>
        <p:spPr/>
        <p:txBody>
          <a:bodyPr/>
          <a:lstStyle/>
          <a:p>
            <a:r>
              <a:rPr lang="en-GB" dirty="0" err="1"/>
              <a:t>Bioturvalisuse</a:t>
            </a:r>
            <a:r>
              <a:rPr lang="en-GB" dirty="0"/>
              <a:t> </a:t>
            </a:r>
            <a:r>
              <a:rPr lang="en-GB" dirty="0" err="1"/>
              <a:t>olulisus</a:t>
            </a:r>
            <a:endParaRPr lang="et-EE" dirty="0"/>
          </a:p>
        </p:txBody>
      </p:sp>
      <p:sp>
        <p:nvSpPr>
          <p:cNvPr id="3" name="Content Placeholder 2">
            <a:extLst>
              <a:ext uri="{FF2B5EF4-FFF2-40B4-BE49-F238E27FC236}">
                <a16:creationId xmlns:a16="http://schemas.microsoft.com/office/drawing/2014/main" id="{25B8DCD1-47B0-FD50-BDFD-C58A7DD51003}"/>
              </a:ext>
            </a:extLst>
          </p:cNvPr>
          <p:cNvSpPr>
            <a:spLocks noGrp="1"/>
          </p:cNvSpPr>
          <p:nvPr>
            <p:ph idx="1"/>
          </p:nvPr>
        </p:nvSpPr>
        <p:spPr/>
        <p:txBody>
          <a:bodyPr/>
          <a:lstStyle/>
          <a:p>
            <a:r>
              <a:rPr lang="en-GB" dirty="0" err="1"/>
              <a:t>Zooantroponoosid</a:t>
            </a:r>
            <a:r>
              <a:rPr lang="en-GB" dirty="0"/>
              <a:t>- </a:t>
            </a:r>
            <a:r>
              <a:rPr lang="en-GB" dirty="0" err="1"/>
              <a:t>haigused</a:t>
            </a:r>
            <a:r>
              <a:rPr lang="en-GB" dirty="0"/>
              <a:t>, mis </a:t>
            </a:r>
            <a:r>
              <a:rPr lang="en-GB" dirty="0" err="1"/>
              <a:t>tabandavad</a:t>
            </a:r>
            <a:r>
              <a:rPr lang="en-GB" dirty="0"/>
              <a:t> </a:t>
            </a:r>
            <a:r>
              <a:rPr lang="en-GB" dirty="0" err="1"/>
              <a:t>nii</a:t>
            </a:r>
            <a:r>
              <a:rPr lang="en-GB" dirty="0"/>
              <a:t> </a:t>
            </a:r>
            <a:r>
              <a:rPr lang="en-GB" dirty="0" err="1"/>
              <a:t>inimesi</a:t>
            </a:r>
            <a:r>
              <a:rPr lang="en-GB" dirty="0"/>
              <a:t> </a:t>
            </a:r>
            <a:r>
              <a:rPr lang="en-GB" dirty="0" err="1"/>
              <a:t>kui</a:t>
            </a:r>
            <a:r>
              <a:rPr lang="en-GB" dirty="0"/>
              <a:t> </a:t>
            </a:r>
            <a:r>
              <a:rPr lang="en-GB" dirty="0" err="1"/>
              <a:t>loomi</a:t>
            </a:r>
            <a:r>
              <a:rPr lang="en-GB" dirty="0"/>
              <a:t>. </a:t>
            </a:r>
            <a:r>
              <a:rPr lang="en-GB" dirty="0" err="1"/>
              <a:t>Oht</a:t>
            </a:r>
            <a:r>
              <a:rPr lang="en-GB" dirty="0"/>
              <a:t> </a:t>
            </a:r>
            <a:r>
              <a:rPr lang="en-GB" dirty="0" err="1"/>
              <a:t>inimese</a:t>
            </a:r>
            <a:r>
              <a:rPr lang="en-GB" dirty="0"/>
              <a:t> </a:t>
            </a:r>
            <a:r>
              <a:rPr lang="en-GB" dirty="0" err="1"/>
              <a:t>tervisele</a:t>
            </a:r>
            <a:r>
              <a:rPr lang="en-GB" dirty="0"/>
              <a:t>.</a:t>
            </a:r>
          </a:p>
          <a:p>
            <a:r>
              <a:rPr lang="en-GB" dirty="0" err="1"/>
              <a:t>Nakkushaigustest</a:t>
            </a:r>
            <a:r>
              <a:rPr lang="en-GB" dirty="0"/>
              <a:t> </a:t>
            </a:r>
            <a:r>
              <a:rPr lang="en-GB" dirty="0" err="1"/>
              <a:t>tabandunud</a:t>
            </a:r>
            <a:r>
              <a:rPr lang="en-GB" dirty="0"/>
              <a:t> </a:t>
            </a:r>
            <a:r>
              <a:rPr lang="en-GB" dirty="0" err="1"/>
              <a:t>karjal</a:t>
            </a:r>
            <a:r>
              <a:rPr lang="en-GB" dirty="0"/>
              <a:t> </a:t>
            </a:r>
            <a:r>
              <a:rPr lang="en-GB" dirty="0" err="1"/>
              <a:t>võivad</a:t>
            </a:r>
            <a:r>
              <a:rPr lang="en-GB" dirty="0"/>
              <a:t> </a:t>
            </a:r>
            <a:r>
              <a:rPr lang="en-GB" dirty="0" err="1"/>
              <a:t>tekkida</a:t>
            </a:r>
            <a:r>
              <a:rPr lang="en-GB" dirty="0"/>
              <a:t> </a:t>
            </a:r>
            <a:r>
              <a:rPr lang="en-GB" dirty="0" err="1"/>
              <a:t>toodangu</a:t>
            </a:r>
            <a:r>
              <a:rPr lang="en-GB" dirty="0"/>
              <a:t> </a:t>
            </a:r>
            <a:r>
              <a:rPr lang="en-GB" dirty="0" err="1"/>
              <a:t>realiseerimisel</a:t>
            </a:r>
            <a:r>
              <a:rPr lang="en-GB" dirty="0"/>
              <a:t> </a:t>
            </a:r>
            <a:r>
              <a:rPr lang="en-GB" dirty="0" err="1"/>
              <a:t>piirangud</a:t>
            </a:r>
            <a:r>
              <a:rPr lang="en-GB" dirty="0"/>
              <a:t>. </a:t>
            </a:r>
          </a:p>
          <a:p>
            <a:r>
              <a:rPr lang="en-GB" dirty="0" err="1"/>
              <a:t>Lisaks</a:t>
            </a:r>
            <a:r>
              <a:rPr lang="en-GB" dirty="0"/>
              <a:t> </a:t>
            </a:r>
            <a:r>
              <a:rPr lang="en-GB" dirty="0" err="1"/>
              <a:t>õigusaktidest</a:t>
            </a:r>
            <a:r>
              <a:rPr lang="en-GB" dirty="0"/>
              <a:t> </a:t>
            </a:r>
            <a:r>
              <a:rPr lang="en-GB" dirty="0" err="1"/>
              <a:t>lähtuvatele</a:t>
            </a:r>
            <a:r>
              <a:rPr lang="en-GB" dirty="0"/>
              <a:t> </a:t>
            </a:r>
            <a:r>
              <a:rPr lang="en-GB" dirty="0" err="1"/>
              <a:t>piirangutele</a:t>
            </a:r>
            <a:r>
              <a:rPr lang="en-GB" dirty="0"/>
              <a:t> </a:t>
            </a:r>
            <a:r>
              <a:rPr lang="en-GB" dirty="0" err="1"/>
              <a:t>võib</a:t>
            </a:r>
            <a:r>
              <a:rPr lang="en-GB" dirty="0"/>
              <a:t> ka </a:t>
            </a:r>
            <a:r>
              <a:rPr lang="en-GB" dirty="0" err="1"/>
              <a:t>toodangu</a:t>
            </a:r>
            <a:r>
              <a:rPr lang="en-GB" dirty="0"/>
              <a:t> </a:t>
            </a:r>
            <a:r>
              <a:rPr lang="en-GB" dirty="0" err="1"/>
              <a:t>ostja</a:t>
            </a:r>
            <a:r>
              <a:rPr lang="en-GB" dirty="0"/>
              <a:t> </a:t>
            </a:r>
            <a:r>
              <a:rPr lang="en-GB" dirty="0" err="1"/>
              <a:t>eraldi</a:t>
            </a:r>
            <a:r>
              <a:rPr lang="en-GB" dirty="0"/>
              <a:t> </a:t>
            </a:r>
            <a:r>
              <a:rPr lang="en-GB" dirty="0" err="1"/>
              <a:t>määrata</a:t>
            </a:r>
            <a:r>
              <a:rPr lang="en-GB" dirty="0"/>
              <a:t> </a:t>
            </a:r>
            <a:r>
              <a:rPr lang="en-GB" dirty="0" err="1"/>
              <a:t>nõuded</a:t>
            </a:r>
            <a:r>
              <a:rPr lang="en-GB" dirty="0"/>
              <a:t> </a:t>
            </a:r>
            <a:r>
              <a:rPr lang="en-GB" dirty="0" err="1"/>
              <a:t>toodangu</a:t>
            </a:r>
            <a:r>
              <a:rPr lang="en-GB" dirty="0"/>
              <a:t> </a:t>
            </a:r>
            <a:r>
              <a:rPr lang="en-GB" dirty="0" err="1"/>
              <a:t>epizotoloogilise</a:t>
            </a:r>
            <a:r>
              <a:rPr lang="en-GB" dirty="0"/>
              <a:t> </a:t>
            </a:r>
            <a:r>
              <a:rPr lang="en-GB" dirty="0" err="1"/>
              <a:t>staatuse</a:t>
            </a:r>
            <a:r>
              <a:rPr lang="en-GB" dirty="0"/>
              <a:t> </a:t>
            </a:r>
            <a:r>
              <a:rPr lang="en-GB" dirty="0" err="1"/>
              <a:t>kohta</a:t>
            </a:r>
            <a:r>
              <a:rPr lang="en-GB" dirty="0"/>
              <a:t>.</a:t>
            </a:r>
            <a:endParaRPr lang="et-EE" dirty="0"/>
          </a:p>
        </p:txBody>
      </p:sp>
    </p:spTree>
    <p:extLst>
      <p:ext uri="{BB962C8B-B14F-4D97-AF65-F5344CB8AC3E}">
        <p14:creationId xmlns:p14="http://schemas.microsoft.com/office/powerpoint/2010/main" val="17485280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6B28-6D55-2344-9266-8F7B5A7095BA}"/>
              </a:ext>
            </a:extLst>
          </p:cNvPr>
          <p:cNvSpPr>
            <a:spLocks noGrp="1"/>
          </p:cNvSpPr>
          <p:nvPr>
            <p:ph type="title"/>
          </p:nvPr>
        </p:nvSpPr>
        <p:spPr/>
        <p:txBody>
          <a:bodyPr/>
          <a:lstStyle/>
          <a:p>
            <a:r>
              <a:rPr lang="en-GB" dirty="0" err="1"/>
              <a:t>Transpordivahendid</a:t>
            </a:r>
            <a:endParaRPr lang="et-EE" dirty="0"/>
          </a:p>
        </p:txBody>
      </p:sp>
      <p:sp>
        <p:nvSpPr>
          <p:cNvPr id="3" name="Content Placeholder 2">
            <a:extLst>
              <a:ext uri="{FF2B5EF4-FFF2-40B4-BE49-F238E27FC236}">
                <a16:creationId xmlns:a16="http://schemas.microsoft.com/office/drawing/2014/main" id="{55F25EBB-AD15-8BA1-7E9F-68090201C4C5}"/>
              </a:ext>
            </a:extLst>
          </p:cNvPr>
          <p:cNvSpPr>
            <a:spLocks noGrp="1"/>
          </p:cNvSpPr>
          <p:nvPr>
            <p:ph idx="1"/>
          </p:nvPr>
        </p:nvSpPr>
        <p:spPr/>
        <p:txBody>
          <a:bodyPr/>
          <a:lstStyle/>
          <a:p>
            <a:pPr algn="just"/>
            <a:r>
              <a:rPr lang="et-EE" dirty="0"/>
              <a:t>Farmi külaliste jaoks peab olema kohandatud spetsiaalne parkla, mis on eemal loomalaudast. Täpsed liikumisteed peavad olema farmi territooriumil märgistatud ning sellekohased infotahvlid kergesti loetavad ja arusaadavad (joonis 3). Kui mõni sõiduk peab liikuma loomaruumidesse (näiteks haagisel olev </a:t>
            </a:r>
            <a:r>
              <a:rPr lang="et-EE" dirty="0" err="1"/>
              <a:t>sõravärkimise</a:t>
            </a:r>
            <a:r>
              <a:rPr lang="et-EE" dirty="0"/>
              <a:t> pukk), peab see sõiduk olema eelnevalt puhastatud ja desinfitseeritud.</a:t>
            </a:r>
          </a:p>
        </p:txBody>
      </p:sp>
    </p:spTree>
    <p:extLst>
      <p:ext uri="{BB962C8B-B14F-4D97-AF65-F5344CB8AC3E}">
        <p14:creationId xmlns:p14="http://schemas.microsoft.com/office/powerpoint/2010/main" val="39659505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493F-B079-961C-205D-4EEE2AC4DD6C}"/>
              </a:ext>
            </a:extLst>
          </p:cNvPr>
          <p:cNvSpPr>
            <a:spLocks noGrp="1"/>
          </p:cNvSpPr>
          <p:nvPr>
            <p:ph type="title"/>
          </p:nvPr>
        </p:nvSpPr>
        <p:spPr/>
        <p:txBody>
          <a:bodyPr/>
          <a:lstStyle/>
          <a:p>
            <a:r>
              <a:rPr lang="en-GB" dirty="0" err="1"/>
              <a:t>Töövahendid</a:t>
            </a:r>
            <a:endParaRPr lang="et-EE" dirty="0"/>
          </a:p>
        </p:txBody>
      </p:sp>
      <p:sp>
        <p:nvSpPr>
          <p:cNvPr id="3" name="Content Placeholder 2">
            <a:extLst>
              <a:ext uri="{FF2B5EF4-FFF2-40B4-BE49-F238E27FC236}">
                <a16:creationId xmlns:a16="http://schemas.microsoft.com/office/drawing/2014/main" id="{603516FE-CE29-8E4F-2BAD-E4F125321DF6}"/>
              </a:ext>
            </a:extLst>
          </p:cNvPr>
          <p:cNvSpPr>
            <a:spLocks noGrp="1"/>
          </p:cNvSpPr>
          <p:nvPr>
            <p:ph idx="1"/>
          </p:nvPr>
        </p:nvSpPr>
        <p:spPr/>
        <p:txBody>
          <a:bodyPr/>
          <a:lstStyle/>
          <a:p>
            <a:pPr algn="just"/>
            <a:r>
              <a:rPr lang="et-EE" dirty="0"/>
              <a:t>Töövahendite pesu ja desinfektsioon peab toimuma loomadest eemal, vältides veepiiskade ja pesemisel tekkiva auru sattumist loomaruumi. Töövahendite puhastamise ja desinfektsiooni juhendid peavad olema töötajatele kättesaadavad. Ühtlasi tuleb töötajaid koolitada, kuidas töövahendeid desinfitseerida.</a:t>
            </a:r>
            <a:endParaRPr lang="en-GB" dirty="0"/>
          </a:p>
          <a:p>
            <a:pPr algn="just"/>
            <a:r>
              <a:rPr lang="et-EE" dirty="0"/>
              <a:t>Haigustekitajate ülekandumise vältimiseks tuleb laudas kasutatavaid töövahendeid puhastada iga kasutuskorra järel ja vajadusel neid ka desinfitseerida. Töövahendite ja tarvikute puhastamise juhendeid tuleb töötajatele tutvustada</a:t>
            </a:r>
            <a:r>
              <a:rPr lang="en-GB" dirty="0"/>
              <a:t>.</a:t>
            </a:r>
            <a:endParaRPr lang="et-EE" dirty="0"/>
          </a:p>
        </p:txBody>
      </p:sp>
    </p:spTree>
    <p:extLst>
      <p:ext uri="{BB962C8B-B14F-4D97-AF65-F5344CB8AC3E}">
        <p14:creationId xmlns:p14="http://schemas.microsoft.com/office/powerpoint/2010/main" val="716488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DE3AC-5D9B-4538-E1EF-50DA4AD6C769}"/>
              </a:ext>
            </a:extLst>
          </p:cNvPr>
          <p:cNvSpPr>
            <a:spLocks noGrp="1"/>
          </p:cNvSpPr>
          <p:nvPr>
            <p:ph type="title"/>
          </p:nvPr>
        </p:nvSpPr>
        <p:spPr/>
        <p:txBody>
          <a:bodyPr/>
          <a:lstStyle/>
          <a:p>
            <a:r>
              <a:rPr lang="en-GB" dirty="0" err="1"/>
              <a:t>Desovahendid</a:t>
            </a:r>
            <a:endParaRPr lang="et-EE" dirty="0"/>
          </a:p>
        </p:txBody>
      </p:sp>
      <p:pic>
        <p:nvPicPr>
          <p:cNvPr id="5" name="Content Placeholder 4">
            <a:extLst>
              <a:ext uri="{FF2B5EF4-FFF2-40B4-BE49-F238E27FC236}">
                <a16:creationId xmlns:a16="http://schemas.microsoft.com/office/drawing/2014/main" id="{C3772589-2A33-F78C-D4E2-5E7DEE86D645}"/>
              </a:ext>
            </a:extLst>
          </p:cNvPr>
          <p:cNvPicPr>
            <a:picLocks noGrp="1" noChangeAspect="1"/>
          </p:cNvPicPr>
          <p:nvPr>
            <p:ph idx="1"/>
          </p:nvPr>
        </p:nvPicPr>
        <p:blipFill>
          <a:blip r:embed="rId2"/>
          <a:stretch>
            <a:fillRect/>
          </a:stretch>
        </p:blipFill>
        <p:spPr>
          <a:xfrm>
            <a:off x="1477028" y="1360488"/>
            <a:ext cx="6845581" cy="3881437"/>
          </a:xfrm>
        </p:spPr>
      </p:pic>
    </p:spTree>
    <p:extLst>
      <p:ext uri="{BB962C8B-B14F-4D97-AF65-F5344CB8AC3E}">
        <p14:creationId xmlns:p14="http://schemas.microsoft.com/office/powerpoint/2010/main" val="3004771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92B90-EA89-F2B1-9E3F-62DB739E7674}"/>
              </a:ext>
            </a:extLst>
          </p:cNvPr>
          <p:cNvSpPr>
            <a:spLocks noGrp="1"/>
          </p:cNvSpPr>
          <p:nvPr>
            <p:ph type="title"/>
          </p:nvPr>
        </p:nvSpPr>
        <p:spPr/>
        <p:txBody>
          <a:bodyPr/>
          <a:lstStyle/>
          <a:p>
            <a:r>
              <a:rPr lang="en-GB" dirty="0" err="1"/>
              <a:t>Farmitöötajad</a:t>
            </a:r>
            <a:endParaRPr lang="et-EE" dirty="0"/>
          </a:p>
        </p:txBody>
      </p:sp>
      <p:sp>
        <p:nvSpPr>
          <p:cNvPr id="3" name="Content Placeholder 2">
            <a:extLst>
              <a:ext uri="{FF2B5EF4-FFF2-40B4-BE49-F238E27FC236}">
                <a16:creationId xmlns:a16="http://schemas.microsoft.com/office/drawing/2014/main" id="{DA7141E3-0DFC-C4E5-CCCF-F569E1F8B2DD}"/>
              </a:ext>
            </a:extLst>
          </p:cNvPr>
          <p:cNvSpPr>
            <a:spLocks noGrp="1"/>
          </p:cNvSpPr>
          <p:nvPr>
            <p:ph idx="1"/>
          </p:nvPr>
        </p:nvSpPr>
        <p:spPr/>
        <p:txBody>
          <a:bodyPr/>
          <a:lstStyle/>
          <a:p>
            <a:pPr algn="just"/>
            <a:r>
              <a:rPr lang="et-EE" dirty="0"/>
              <a:t>Farmitöötajatele mõeldud </a:t>
            </a:r>
            <a:r>
              <a:rPr lang="et-EE" dirty="0" err="1"/>
              <a:t>bioturvalisuse</a:t>
            </a:r>
            <a:r>
              <a:rPr lang="et-EE" dirty="0"/>
              <a:t> meetmed aitavad ära hoida nakkushaiguste sissetoomist ning levimist farmis töötamise ajal. Bioturvalisuse kava raames koostatakse töötajatele tegevusjuhised, mis peavad olema kõigile nähtaval kohal ning illustratiivsed</a:t>
            </a:r>
            <a:r>
              <a:rPr lang="en-GB" dirty="0"/>
              <a:t>.</a:t>
            </a:r>
            <a:endParaRPr lang="et-EE" dirty="0"/>
          </a:p>
        </p:txBody>
      </p:sp>
    </p:spTree>
    <p:extLst>
      <p:ext uri="{BB962C8B-B14F-4D97-AF65-F5344CB8AC3E}">
        <p14:creationId xmlns:p14="http://schemas.microsoft.com/office/powerpoint/2010/main" val="899597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168FD-99B8-4EC0-4E03-03F2AF55D565}"/>
              </a:ext>
            </a:extLst>
          </p:cNvPr>
          <p:cNvSpPr>
            <a:spLocks noGrp="1"/>
          </p:cNvSpPr>
          <p:nvPr>
            <p:ph type="title"/>
          </p:nvPr>
        </p:nvSpPr>
        <p:spPr/>
        <p:txBody>
          <a:bodyPr/>
          <a:lstStyle/>
          <a:p>
            <a:r>
              <a:rPr lang="en-GB" dirty="0" err="1"/>
              <a:t>Loomad</a:t>
            </a:r>
            <a:r>
              <a:rPr lang="en-GB" dirty="0"/>
              <a:t> ja </a:t>
            </a:r>
            <a:r>
              <a:rPr lang="en-GB" dirty="0" err="1"/>
              <a:t>linnud</a:t>
            </a:r>
            <a:endParaRPr lang="et-EE" dirty="0"/>
          </a:p>
        </p:txBody>
      </p:sp>
      <p:sp>
        <p:nvSpPr>
          <p:cNvPr id="3" name="Content Placeholder 2">
            <a:extLst>
              <a:ext uri="{FF2B5EF4-FFF2-40B4-BE49-F238E27FC236}">
                <a16:creationId xmlns:a16="http://schemas.microsoft.com/office/drawing/2014/main" id="{B0B3870D-88C1-DD15-08BB-B8CDDF24CE4D}"/>
              </a:ext>
            </a:extLst>
          </p:cNvPr>
          <p:cNvSpPr>
            <a:spLocks noGrp="1"/>
          </p:cNvSpPr>
          <p:nvPr>
            <p:ph idx="1"/>
          </p:nvPr>
        </p:nvSpPr>
        <p:spPr/>
        <p:txBody>
          <a:bodyPr/>
          <a:lstStyle/>
          <a:p>
            <a:pPr algn="just"/>
            <a:r>
              <a:rPr lang="et-EE" dirty="0"/>
              <a:t>Farmis elavad või töötajatega kaasas käivad lemmikloomad (kassid, koerad) võivad olla haigustekitajate edasikandjateks farmi. Mõne nakkushaiguse puhul (</a:t>
            </a:r>
            <a:r>
              <a:rPr lang="et-EE" dirty="0" err="1"/>
              <a:t>krüptosporidioos</a:t>
            </a:r>
            <a:r>
              <a:rPr lang="et-EE" dirty="0"/>
              <a:t>, </a:t>
            </a:r>
            <a:r>
              <a:rPr lang="et-EE" dirty="0" err="1"/>
              <a:t>neosporoos</a:t>
            </a:r>
            <a:r>
              <a:rPr lang="et-EE" dirty="0"/>
              <a:t> jt) võivad lemmikloomad olla nakkuse bioloogiliseks kandjaks. Ka metsloomad võivad farmi territooriumi ümbritseva tara puudumisel farmi pääseda ja endaga erinevaid bakter- ja parasiitnakkusi kaasas kanda. Lindude (tuvid jt) pääsemine loomade ruumidesse ei ole soovitav võimaliku salmonelloosiriski tõttu. Näriliste tõrje on oluline mitme haiguse (</a:t>
            </a:r>
            <a:r>
              <a:rPr lang="et-EE" dirty="0" err="1"/>
              <a:t>leptospiroos</a:t>
            </a:r>
            <a:r>
              <a:rPr lang="et-EE" dirty="0"/>
              <a:t>, salmonelloos jt) ennetamiseks. Farmi ümbruse tarastamine on võte, mis aitab ära hoida metsloomade sattumist farmi territooriumile. </a:t>
            </a:r>
          </a:p>
        </p:txBody>
      </p:sp>
    </p:spTree>
    <p:extLst>
      <p:ext uri="{BB962C8B-B14F-4D97-AF65-F5344CB8AC3E}">
        <p14:creationId xmlns:p14="http://schemas.microsoft.com/office/powerpoint/2010/main" val="11952810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B501E-60FA-32BD-FDD8-9DC1AFC27958}"/>
              </a:ext>
            </a:extLst>
          </p:cNvPr>
          <p:cNvSpPr>
            <a:spLocks noGrp="1"/>
          </p:cNvSpPr>
          <p:nvPr>
            <p:ph type="title"/>
          </p:nvPr>
        </p:nvSpPr>
        <p:spPr/>
        <p:txBody>
          <a:bodyPr/>
          <a:lstStyle/>
          <a:p>
            <a:r>
              <a:rPr lang="en-GB" dirty="0" err="1"/>
              <a:t>Sisebioturvalisus</a:t>
            </a:r>
            <a:endParaRPr lang="et-EE" dirty="0"/>
          </a:p>
        </p:txBody>
      </p:sp>
      <p:sp>
        <p:nvSpPr>
          <p:cNvPr id="3" name="Content Placeholder 2">
            <a:extLst>
              <a:ext uri="{FF2B5EF4-FFF2-40B4-BE49-F238E27FC236}">
                <a16:creationId xmlns:a16="http://schemas.microsoft.com/office/drawing/2014/main" id="{B6C5606A-5528-C42C-C479-12FB78A2BE83}"/>
              </a:ext>
            </a:extLst>
          </p:cNvPr>
          <p:cNvSpPr>
            <a:spLocks noGrp="1"/>
          </p:cNvSpPr>
          <p:nvPr>
            <p:ph idx="1"/>
          </p:nvPr>
        </p:nvSpPr>
        <p:spPr/>
        <p:txBody>
          <a:bodyPr/>
          <a:lstStyle/>
          <a:p>
            <a:pPr algn="just"/>
            <a:r>
              <a:rPr lang="et-EE" dirty="0" err="1"/>
              <a:t>Sisebioturvalisuse</a:t>
            </a:r>
            <a:r>
              <a:rPr lang="et-EE" dirty="0"/>
              <a:t> meetmete eesmärgiks on vähendada nakkushaiguste mõju loomadele ja vähendada või ennetada farmis esinevate nakkuste levikut. Teatud veiste nakkushaigusi ei ole võimalik karjast likvideerida ja nendega peab n-ö koos elama, samal ajal neid ohjates (näiteks </a:t>
            </a:r>
            <a:r>
              <a:rPr lang="et-EE" dirty="0" err="1"/>
              <a:t>krüptosporidioos</a:t>
            </a:r>
            <a:r>
              <a:rPr lang="et-EE" dirty="0"/>
              <a:t>, RSV, </a:t>
            </a:r>
            <a:r>
              <a:rPr lang="et-EE" dirty="0" err="1"/>
              <a:t>Mortellaro</a:t>
            </a:r>
            <a:r>
              <a:rPr lang="et-EE" dirty="0"/>
              <a:t> haigus jt)</a:t>
            </a:r>
          </a:p>
        </p:txBody>
      </p:sp>
    </p:spTree>
    <p:extLst>
      <p:ext uri="{BB962C8B-B14F-4D97-AF65-F5344CB8AC3E}">
        <p14:creationId xmlns:p14="http://schemas.microsoft.com/office/powerpoint/2010/main" val="4134796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B184C-2BD2-2EBB-F6E3-A50E2103F016}"/>
              </a:ext>
            </a:extLst>
          </p:cNvPr>
          <p:cNvSpPr>
            <a:spLocks noGrp="1"/>
          </p:cNvSpPr>
          <p:nvPr>
            <p:ph type="title"/>
          </p:nvPr>
        </p:nvSpPr>
        <p:spPr/>
        <p:txBody>
          <a:bodyPr/>
          <a:lstStyle/>
          <a:p>
            <a:r>
              <a:rPr lang="en-GB" dirty="0" err="1"/>
              <a:t>Nakkusallikad</a:t>
            </a:r>
            <a:r>
              <a:rPr lang="en-GB" dirty="0"/>
              <a:t> </a:t>
            </a:r>
            <a:r>
              <a:rPr lang="en-GB" dirty="0" err="1"/>
              <a:t>farmis</a:t>
            </a:r>
            <a:endParaRPr lang="et-EE" dirty="0"/>
          </a:p>
        </p:txBody>
      </p:sp>
      <p:sp>
        <p:nvSpPr>
          <p:cNvPr id="3" name="Content Placeholder 2">
            <a:extLst>
              <a:ext uri="{FF2B5EF4-FFF2-40B4-BE49-F238E27FC236}">
                <a16:creationId xmlns:a16="http://schemas.microsoft.com/office/drawing/2014/main" id="{076F457B-E244-974A-EA24-3A64FFD7D796}"/>
              </a:ext>
            </a:extLst>
          </p:cNvPr>
          <p:cNvSpPr>
            <a:spLocks noGrp="1"/>
          </p:cNvSpPr>
          <p:nvPr>
            <p:ph idx="1"/>
          </p:nvPr>
        </p:nvSpPr>
        <p:spPr/>
        <p:txBody>
          <a:bodyPr/>
          <a:lstStyle/>
          <a:p>
            <a:pPr algn="just"/>
            <a:r>
              <a:rPr lang="et-EE" dirty="0"/>
              <a:t>Nakkushaiguste lätteks on nakatunud loomad või haigustekitajatega saastunud keskkond, töövahendid ja inimesed</a:t>
            </a:r>
            <a:endParaRPr lang="en-GB" dirty="0"/>
          </a:p>
          <a:p>
            <a:pPr algn="just"/>
            <a:r>
              <a:rPr lang="et-EE" dirty="0" err="1"/>
              <a:t>Subkliiniliselt</a:t>
            </a:r>
            <a:r>
              <a:rPr lang="et-EE" dirty="0"/>
              <a:t> haiged loomad on samuti nakatunud, eritades haigustekitajaid, kuid neil ei esine haigustunnuseid. Lisaks võivad nad haiguse läbipõdemisel jääda ka nakkuse varjatud kandjateks ja eritada nakkust keskkonda aeg-ajalt. Selliste loomade tuvastamine toimub ainult diagnostiliste testide abil</a:t>
            </a:r>
          </a:p>
        </p:txBody>
      </p:sp>
    </p:spTree>
    <p:extLst>
      <p:ext uri="{BB962C8B-B14F-4D97-AF65-F5344CB8AC3E}">
        <p14:creationId xmlns:p14="http://schemas.microsoft.com/office/powerpoint/2010/main" val="10546296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202B4-3E1A-0579-CC27-104012E92445}"/>
              </a:ext>
            </a:extLst>
          </p:cNvPr>
          <p:cNvSpPr>
            <a:spLocks noGrp="1"/>
          </p:cNvSpPr>
          <p:nvPr>
            <p:ph type="title"/>
          </p:nvPr>
        </p:nvSpPr>
        <p:spPr/>
        <p:txBody>
          <a:bodyPr/>
          <a:lstStyle/>
          <a:p>
            <a:r>
              <a:rPr lang="en-GB" dirty="0" err="1"/>
              <a:t>Nakkusallikad</a:t>
            </a:r>
            <a:r>
              <a:rPr lang="en-GB" dirty="0"/>
              <a:t> </a:t>
            </a:r>
            <a:r>
              <a:rPr lang="en-GB" dirty="0" err="1"/>
              <a:t>farmis</a:t>
            </a:r>
            <a:endParaRPr lang="et-EE" dirty="0"/>
          </a:p>
        </p:txBody>
      </p:sp>
      <p:sp>
        <p:nvSpPr>
          <p:cNvPr id="3" name="Content Placeholder 2">
            <a:extLst>
              <a:ext uri="{FF2B5EF4-FFF2-40B4-BE49-F238E27FC236}">
                <a16:creationId xmlns:a16="http://schemas.microsoft.com/office/drawing/2014/main" id="{81D800D9-2482-8C45-46F3-7924A02C74FC}"/>
              </a:ext>
            </a:extLst>
          </p:cNvPr>
          <p:cNvSpPr>
            <a:spLocks noGrp="1"/>
          </p:cNvSpPr>
          <p:nvPr>
            <p:ph idx="1"/>
          </p:nvPr>
        </p:nvSpPr>
        <p:spPr/>
        <p:txBody>
          <a:bodyPr/>
          <a:lstStyle/>
          <a:p>
            <a:pPr algn="just"/>
            <a:r>
              <a:rPr lang="et-EE" dirty="0"/>
              <a:t>Nakkuse ülekandeteeks võivad olla haigete loomade eritised (roe, ninanõre, </a:t>
            </a:r>
            <a:r>
              <a:rPr lang="et-EE" dirty="0" err="1"/>
              <a:t>aborteerunud</a:t>
            </a:r>
            <a:r>
              <a:rPr lang="et-EE" dirty="0"/>
              <a:t> loode, lootevedelikud, uriin, piim), saastunud keskkond, töövahendid ning inimesed. Näiteks aborteerinud l</a:t>
            </a:r>
            <a:r>
              <a:rPr lang="en-GB" dirty="0" err="1"/>
              <a:t>oom</a:t>
            </a:r>
            <a:r>
              <a:rPr lang="et-EE" dirty="0"/>
              <a:t> tuleks eeskätt teistest tiinetest loomadest eraldada kuni tupenõre eritumise lõppemiseni. Nii loode kui ka lootevedelik koos lootekestadega tuleks keskkonnast kohe eemaldada ja nõuetekohaselt utiliseerida</a:t>
            </a:r>
          </a:p>
        </p:txBody>
      </p:sp>
    </p:spTree>
    <p:extLst>
      <p:ext uri="{BB962C8B-B14F-4D97-AF65-F5344CB8AC3E}">
        <p14:creationId xmlns:p14="http://schemas.microsoft.com/office/powerpoint/2010/main" val="14040216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93F2-8A08-EED2-A56B-CE4327DE142C}"/>
              </a:ext>
            </a:extLst>
          </p:cNvPr>
          <p:cNvSpPr>
            <a:spLocks noGrp="1"/>
          </p:cNvSpPr>
          <p:nvPr>
            <p:ph type="title"/>
          </p:nvPr>
        </p:nvSpPr>
        <p:spPr/>
        <p:txBody>
          <a:bodyPr/>
          <a:lstStyle/>
          <a:p>
            <a:r>
              <a:rPr lang="en-GB" dirty="0" err="1"/>
              <a:t>Nakkuste</a:t>
            </a:r>
            <a:r>
              <a:rPr lang="en-GB" dirty="0"/>
              <a:t> </a:t>
            </a:r>
            <a:r>
              <a:rPr lang="en-GB" dirty="0" err="1"/>
              <a:t>leviku</a:t>
            </a:r>
            <a:r>
              <a:rPr lang="en-GB" dirty="0"/>
              <a:t> </a:t>
            </a:r>
            <a:r>
              <a:rPr lang="en-GB" dirty="0" err="1"/>
              <a:t>ohjamine</a:t>
            </a:r>
            <a:r>
              <a:rPr lang="en-GB" dirty="0"/>
              <a:t> </a:t>
            </a:r>
            <a:r>
              <a:rPr lang="en-GB" dirty="0" err="1"/>
              <a:t>farmis</a:t>
            </a:r>
            <a:endParaRPr lang="et-EE" dirty="0"/>
          </a:p>
        </p:txBody>
      </p:sp>
      <p:sp>
        <p:nvSpPr>
          <p:cNvPr id="3" name="Content Placeholder 2">
            <a:extLst>
              <a:ext uri="{FF2B5EF4-FFF2-40B4-BE49-F238E27FC236}">
                <a16:creationId xmlns:a16="http://schemas.microsoft.com/office/drawing/2014/main" id="{DEC685FE-C109-3CD7-E0D7-68663700AC0B}"/>
              </a:ext>
            </a:extLst>
          </p:cNvPr>
          <p:cNvSpPr>
            <a:spLocks noGrp="1"/>
          </p:cNvSpPr>
          <p:nvPr>
            <p:ph idx="1"/>
          </p:nvPr>
        </p:nvSpPr>
        <p:spPr/>
        <p:txBody>
          <a:bodyPr/>
          <a:lstStyle/>
          <a:p>
            <a:pPr algn="just"/>
            <a:r>
              <a:rPr lang="et-EE" dirty="0"/>
              <a:t>Haiged loomad on farmis kõige suuremaks nakkuste allikaks. Seetõttu on vajalik nad kiiresti tuvastada, ravida ja haiguse läbipõdemise ajaks tervetest loomadest eraldada. Eeldatavalt lüheneb nii haigusperiood ja väheneb nakkuse eritamine keskkonda. Tänu haigete loomade isoleerimisele väheneb uute haigusjuhtude arv</a:t>
            </a:r>
            <a:endParaRPr lang="en-GB" dirty="0"/>
          </a:p>
          <a:p>
            <a:pPr algn="just"/>
            <a:r>
              <a:rPr lang="et-EE" dirty="0"/>
              <a:t>Isolatsiooniala (haigete loomade grupp) peaks olema farmis sellises kohas, mille läheduses puuduvad nakkusele vastuvõtlikud loomarühmad</a:t>
            </a:r>
            <a:r>
              <a:rPr lang="en-GB" dirty="0"/>
              <a:t> (</a:t>
            </a:r>
            <a:r>
              <a:rPr lang="en-GB" dirty="0" err="1"/>
              <a:t>noorlooma</a:t>
            </a:r>
            <a:r>
              <a:rPr lang="en-GB" dirty="0"/>
              <a:t>, </a:t>
            </a:r>
            <a:r>
              <a:rPr lang="en-GB" dirty="0" err="1"/>
              <a:t>tiined</a:t>
            </a:r>
            <a:r>
              <a:rPr lang="en-GB" dirty="0"/>
              <a:t>)</a:t>
            </a:r>
            <a:endParaRPr lang="et-EE" dirty="0"/>
          </a:p>
        </p:txBody>
      </p:sp>
    </p:spTree>
    <p:extLst>
      <p:ext uri="{BB962C8B-B14F-4D97-AF65-F5344CB8AC3E}">
        <p14:creationId xmlns:p14="http://schemas.microsoft.com/office/powerpoint/2010/main" val="3867770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18EAC-8CDA-7D9E-4580-03A041F52555}"/>
              </a:ext>
            </a:extLst>
          </p:cNvPr>
          <p:cNvSpPr>
            <a:spLocks noGrp="1"/>
          </p:cNvSpPr>
          <p:nvPr>
            <p:ph type="title"/>
          </p:nvPr>
        </p:nvSpPr>
        <p:spPr/>
        <p:txBody>
          <a:bodyPr/>
          <a:lstStyle/>
          <a:p>
            <a:r>
              <a:rPr lang="en-GB" dirty="0" err="1"/>
              <a:t>Nakkuse</a:t>
            </a:r>
            <a:r>
              <a:rPr lang="en-GB" dirty="0"/>
              <a:t> </a:t>
            </a:r>
            <a:r>
              <a:rPr lang="en-GB" dirty="0" err="1"/>
              <a:t>leviku</a:t>
            </a:r>
            <a:r>
              <a:rPr lang="en-GB" dirty="0"/>
              <a:t> </a:t>
            </a:r>
            <a:r>
              <a:rPr lang="en-GB" dirty="0" err="1"/>
              <a:t>ohjamine</a:t>
            </a:r>
            <a:r>
              <a:rPr lang="en-GB" dirty="0"/>
              <a:t> </a:t>
            </a:r>
            <a:r>
              <a:rPr lang="en-GB" dirty="0" err="1"/>
              <a:t>farmis</a:t>
            </a:r>
            <a:endParaRPr lang="et-EE" dirty="0"/>
          </a:p>
        </p:txBody>
      </p:sp>
      <p:sp>
        <p:nvSpPr>
          <p:cNvPr id="3" name="Content Placeholder 2">
            <a:extLst>
              <a:ext uri="{FF2B5EF4-FFF2-40B4-BE49-F238E27FC236}">
                <a16:creationId xmlns:a16="http://schemas.microsoft.com/office/drawing/2014/main" id="{EA1E27AF-08A5-8C57-7E1A-E9AAD66B6ACF}"/>
              </a:ext>
            </a:extLst>
          </p:cNvPr>
          <p:cNvSpPr>
            <a:spLocks noGrp="1"/>
          </p:cNvSpPr>
          <p:nvPr>
            <p:ph idx="1"/>
          </p:nvPr>
        </p:nvSpPr>
        <p:spPr/>
        <p:txBody>
          <a:bodyPr/>
          <a:lstStyle/>
          <a:p>
            <a:pPr algn="just"/>
            <a:r>
              <a:rPr lang="et-EE" dirty="0"/>
              <a:t>Loomade eest hoolitsemise järjekord sõltub farmi suurusest, töötajate arvust ning kasutatavast tehnikast. Kui kõikide loomagruppide eest hoolitsevad samad inimesed, kasutades ühist tehnikat ja töövahendeid, tuleb tööde järjekord kindlaks määrata. Söötmist, sõnniku eemaldamist ja muid tegevusi tuleb alustada haigustele vastuvõtlikest loomarühmadest (noorloomad, poeginud loomad) ning liikuda tugevama vastupanuvõimega loomagruppide suunas. Viimasena tuleb hoolitseda haigete loomade eest</a:t>
            </a:r>
            <a:endParaRPr lang="en-GB" dirty="0"/>
          </a:p>
          <a:p>
            <a:pPr algn="just"/>
            <a:r>
              <a:rPr lang="fi-FI" dirty="0" err="1"/>
              <a:t>Bioturvalisuse</a:t>
            </a:r>
            <a:r>
              <a:rPr lang="fi-FI" dirty="0"/>
              <a:t> </a:t>
            </a:r>
            <a:r>
              <a:rPr lang="fi-FI" dirty="0" err="1"/>
              <a:t>kavas</a:t>
            </a:r>
            <a:r>
              <a:rPr lang="fi-FI" dirty="0"/>
              <a:t> </a:t>
            </a:r>
            <a:r>
              <a:rPr lang="fi-FI" dirty="0" err="1"/>
              <a:t>tuleb</a:t>
            </a:r>
            <a:r>
              <a:rPr lang="fi-FI" dirty="0"/>
              <a:t> </a:t>
            </a:r>
            <a:r>
              <a:rPr lang="fi-FI" dirty="0" err="1"/>
              <a:t>skeemina</a:t>
            </a:r>
            <a:r>
              <a:rPr lang="fi-FI" dirty="0"/>
              <a:t> </a:t>
            </a:r>
            <a:r>
              <a:rPr lang="fi-FI" dirty="0" err="1"/>
              <a:t>kirjeldada</a:t>
            </a:r>
            <a:r>
              <a:rPr lang="fi-FI" dirty="0"/>
              <a:t> </a:t>
            </a:r>
            <a:r>
              <a:rPr lang="fi-FI" dirty="0" err="1"/>
              <a:t>tööprotsesse</a:t>
            </a:r>
            <a:r>
              <a:rPr lang="fi-FI" dirty="0"/>
              <a:t> </a:t>
            </a:r>
            <a:r>
              <a:rPr lang="fi-FI" dirty="0" err="1"/>
              <a:t>ning</a:t>
            </a:r>
            <a:r>
              <a:rPr lang="fi-FI" dirty="0"/>
              <a:t> </a:t>
            </a:r>
            <a:r>
              <a:rPr lang="fi-FI" dirty="0" err="1"/>
              <a:t>inimeste</a:t>
            </a:r>
            <a:r>
              <a:rPr lang="fi-FI" dirty="0"/>
              <a:t> </a:t>
            </a:r>
            <a:r>
              <a:rPr lang="fi-FI" dirty="0" err="1"/>
              <a:t>liikumist</a:t>
            </a:r>
            <a:r>
              <a:rPr lang="fi-FI" dirty="0"/>
              <a:t> </a:t>
            </a:r>
            <a:r>
              <a:rPr lang="fi-FI" dirty="0" err="1"/>
              <a:t>lauda</a:t>
            </a:r>
            <a:r>
              <a:rPr lang="fi-FI" dirty="0"/>
              <a:t> eri </a:t>
            </a:r>
            <a:r>
              <a:rPr lang="fi-FI" dirty="0" err="1"/>
              <a:t>osade</a:t>
            </a:r>
            <a:r>
              <a:rPr lang="fi-FI" dirty="0"/>
              <a:t> </a:t>
            </a:r>
            <a:r>
              <a:rPr lang="fi-FI" dirty="0" err="1"/>
              <a:t>vahel</a:t>
            </a:r>
            <a:r>
              <a:rPr lang="fi-FI" dirty="0"/>
              <a:t>.</a:t>
            </a:r>
            <a:endParaRPr lang="et-EE" dirty="0"/>
          </a:p>
        </p:txBody>
      </p:sp>
    </p:spTree>
    <p:extLst>
      <p:ext uri="{BB962C8B-B14F-4D97-AF65-F5344CB8AC3E}">
        <p14:creationId xmlns:p14="http://schemas.microsoft.com/office/powerpoint/2010/main" val="2875755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306BA-649C-FDE1-582B-B0D807EB9969}"/>
              </a:ext>
            </a:extLst>
          </p:cNvPr>
          <p:cNvSpPr>
            <a:spLocks noGrp="1"/>
          </p:cNvSpPr>
          <p:nvPr>
            <p:ph type="title"/>
          </p:nvPr>
        </p:nvSpPr>
        <p:spPr/>
        <p:txBody>
          <a:bodyPr>
            <a:normAutofit fontScale="90000"/>
          </a:bodyPr>
          <a:lstStyle/>
          <a:p>
            <a:r>
              <a:rPr lang="en-GB" dirty="0" err="1"/>
              <a:t>Bioturvalisuse</a:t>
            </a:r>
            <a:r>
              <a:rPr lang="en-GB" dirty="0"/>
              <a:t> </a:t>
            </a:r>
            <a:r>
              <a:rPr lang="en-GB" dirty="0" err="1"/>
              <a:t>eiramise</a:t>
            </a:r>
            <a:r>
              <a:rPr lang="en-GB" dirty="0"/>
              <a:t> </a:t>
            </a:r>
            <a:r>
              <a:rPr lang="en-GB" dirty="0" err="1"/>
              <a:t>näide</a:t>
            </a:r>
            <a:r>
              <a:rPr lang="en-GB" dirty="0"/>
              <a:t> </a:t>
            </a:r>
            <a:r>
              <a:rPr lang="en-GB" dirty="0" err="1"/>
              <a:t>ühest</a:t>
            </a:r>
            <a:r>
              <a:rPr lang="en-GB" dirty="0"/>
              <a:t> </a:t>
            </a:r>
            <a:r>
              <a:rPr lang="en-GB" dirty="0" err="1"/>
              <a:t>lihaveise</a:t>
            </a:r>
            <a:r>
              <a:rPr lang="en-GB" dirty="0"/>
              <a:t> </a:t>
            </a:r>
            <a:r>
              <a:rPr lang="en-GB" dirty="0" err="1"/>
              <a:t>karjast</a:t>
            </a:r>
            <a:r>
              <a:rPr lang="en-GB" dirty="0"/>
              <a:t> </a:t>
            </a:r>
            <a:r>
              <a:rPr lang="en-GB" dirty="0" err="1"/>
              <a:t>Eestis</a:t>
            </a:r>
            <a:r>
              <a:rPr lang="en-GB" dirty="0"/>
              <a:t> ja </a:t>
            </a:r>
            <a:r>
              <a:rPr lang="en-GB" dirty="0" err="1"/>
              <a:t>selle</a:t>
            </a:r>
            <a:r>
              <a:rPr lang="en-GB" dirty="0"/>
              <a:t> </a:t>
            </a:r>
            <a:r>
              <a:rPr lang="en-GB" dirty="0" err="1"/>
              <a:t>tulemused</a:t>
            </a:r>
            <a:endParaRPr lang="et-EE" dirty="0"/>
          </a:p>
        </p:txBody>
      </p:sp>
      <p:sp>
        <p:nvSpPr>
          <p:cNvPr id="3" name="Content Placeholder 2">
            <a:extLst>
              <a:ext uri="{FF2B5EF4-FFF2-40B4-BE49-F238E27FC236}">
                <a16:creationId xmlns:a16="http://schemas.microsoft.com/office/drawing/2014/main" id="{46834566-42E6-64E7-FE16-58C2777689DC}"/>
              </a:ext>
            </a:extLst>
          </p:cNvPr>
          <p:cNvSpPr>
            <a:spLocks noGrp="1"/>
          </p:cNvSpPr>
          <p:nvPr>
            <p:ph idx="1"/>
          </p:nvPr>
        </p:nvSpPr>
        <p:spPr>
          <a:xfrm>
            <a:off x="837010" y="2047875"/>
            <a:ext cx="10515600" cy="3881438"/>
          </a:xfrm>
        </p:spPr>
        <p:txBody>
          <a:bodyPr/>
          <a:lstStyle/>
          <a:p>
            <a:r>
              <a:rPr lang="en-GB" dirty="0"/>
              <a:t>Kari A </a:t>
            </a:r>
            <a:r>
              <a:rPr lang="en-GB" dirty="0" err="1"/>
              <a:t>oli</a:t>
            </a:r>
            <a:r>
              <a:rPr lang="en-GB" dirty="0"/>
              <a:t> </a:t>
            </a:r>
            <a:r>
              <a:rPr lang="en-GB" dirty="0" err="1"/>
              <a:t>kliiniliselt</a:t>
            </a:r>
            <a:r>
              <a:rPr lang="en-GB" dirty="0"/>
              <a:t> </a:t>
            </a:r>
            <a:r>
              <a:rPr lang="en-GB" dirty="0" err="1"/>
              <a:t>terve</a:t>
            </a:r>
            <a:r>
              <a:rPr lang="en-GB" dirty="0"/>
              <a:t> ja </a:t>
            </a:r>
            <a:r>
              <a:rPr lang="en-GB" dirty="0" err="1"/>
              <a:t>nakkushaiguste</a:t>
            </a:r>
            <a:r>
              <a:rPr lang="en-GB" dirty="0"/>
              <a:t> </a:t>
            </a:r>
            <a:r>
              <a:rPr lang="en-GB" dirty="0" err="1"/>
              <a:t>suhtes</a:t>
            </a:r>
            <a:r>
              <a:rPr lang="en-GB" dirty="0"/>
              <a:t> </a:t>
            </a:r>
            <a:r>
              <a:rPr lang="en-GB" dirty="0" err="1"/>
              <a:t>uurimata</a:t>
            </a:r>
            <a:r>
              <a:rPr lang="en-GB" dirty="0"/>
              <a:t>.</a:t>
            </a:r>
          </a:p>
          <a:p>
            <a:r>
              <a:rPr lang="en-GB" dirty="0"/>
              <a:t>Kari B </a:t>
            </a:r>
            <a:r>
              <a:rPr lang="en-GB" dirty="0" err="1"/>
              <a:t>oli</a:t>
            </a:r>
            <a:r>
              <a:rPr lang="en-GB" dirty="0"/>
              <a:t> </a:t>
            </a:r>
            <a:r>
              <a:rPr lang="en-GB" dirty="0" err="1"/>
              <a:t>kliiniliselt</a:t>
            </a:r>
            <a:r>
              <a:rPr lang="en-GB" dirty="0"/>
              <a:t> </a:t>
            </a:r>
            <a:r>
              <a:rPr lang="en-GB" dirty="0" err="1"/>
              <a:t>terve</a:t>
            </a:r>
            <a:r>
              <a:rPr lang="en-GB" dirty="0"/>
              <a:t> ja </a:t>
            </a:r>
            <a:r>
              <a:rPr lang="en-GB" dirty="0" err="1"/>
              <a:t>nakkushaiguste</a:t>
            </a:r>
            <a:r>
              <a:rPr lang="en-GB" dirty="0"/>
              <a:t> </a:t>
            </a:r>
            <a:r>
              <a:rPr lang="en-GB" dirty="0" err="1"/>
              <a:t>suhtes</a:t>
            </a:r>
            <a:r>
              <a:rPr lang="en-GB" dirty="0"/>
              <a:t> </a:t>
            </a:r>
            <a:r>
              <a:rPr lang="en-GB" dirty="0" err="1"/>
              <a:t>uurimata</a:t>
            </a:r>
            <a:r>
              <a:rPr lang="en-GB" dirty="0"/>
              <a:t>.</a:t>
            </a:r>
            <a:endParaRPr lang="et-EE" dirty="0"/>
          </a:p>
        </p:txBody>
      </p:sp>
      <p:sp>
        <p:nvSpPr>
          <p:cNvPr id="4" name="Oval 3">
            <a:extLst>
              <a:ext uri="{FF2B5EF4-FFF2-40B4-BE49-F238E27FC236}">
                <a16:creationId xmlns:a16="http://schemas.microsoft.com/office/drawing/2014/main" id="{B5C5E27F-B286-1C82-BD95-813D1F5A4BE2}"/>
              </a:ext>
            </a:extLst>
          </p:cNvPr>
          <p:cNvSpPr/>
          <p:nvPr/>
        </p:nvSpPr>
        <p:spPr>
          <a:xfrm>
            <a:off x="6968135" y="2859001"/>
            <a:ext cx="2936080" cy="15940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 name="TextBox 4">
            <a:extLst>
              <a:ext uri="{FF2B5EF4-FFF2-40B4-BE49-F238E27FC236}">
                <a16:creationId xmlns:a16="http://schemas.microsoft.com/office/drawing/2014/main" id="{F74A6C44-CD02-0931-923E-D06719DDE2B0}"/>
              </a:ext>
            </a:extLst>
          </p:cNvPr>
          <p:cNvSpPr txBox="1"/>
          <p:nvPr/>
        </p:nvSpPr>
        <p:spPr>
          <a:xfrm>
            <a:off x="7586664" y="3219450"/>
            <a:ext cx="2936080" cy="646331"/>
          </a:xfrm>
          <a:prstGeom prst="rect">
            <a:avLst/>
          </a:prstGeom>
          <a:noFill/>
        </p:spPr>
        <p:txBody>
          <a:bodyPr wrap="square" rtlCol="0">
            <a:spAutoFit/>
          </a:bodyPr>
          <a:lstStyle/>
          <a:p>
            <a:r>
              <a:rPr lang="en-GB" dirty="0"/>
              <a:t>Kari A (</a:t>
            </a:r>
            <a:r>
              <a:rPr lang="en-GB" dirty="0" err="1"/>
              <a:t>kohalik</a:t>
            </a:r>
            <a:r>
              <a:rPr lang="en-GB" dirty="0"/>
              <a:t>) </a:t>
            </a:r>
          </a:p>
          <a:p>
            <a:r>
              <a:rPr lang="en-GB" dirty="0"/>
              <a:t>ca 250 </a:t>
            </a:r>
            <a:r>
              <a:rPr lang="en-GB" dirty="0" err="1"/>
              <a:t>amme</a:t>
            </a:r>
            <a:endParaRPr lang="et-EE" dirty="0"/>
          </a:p>
        </p:txBody>
      </p:sp>
      <p:sp>
        <p:nvSpPr>
          <p:cNvPr id="6" name="Oval 5">
            <a:extLst>
              <a:ext uri="{FF2B5EF4-FFF2-40B4-BE49-F238E27FC236}">
                <a16:creationId xmlns:a16="http://schemas.microsoft.com/office/drawing/2014/main" id="{4652B5B6-470A-F392-B068-9EB4E3AD12D3}"/>
              </a:ext>
            </a:extLst>
          </p:cNvPr>
          <p:cNvSpPr/>
          <p:nvPr/>
        </p:nvSpPr>
        <p:spPr>
          <a:xfrm>
            <a:off x="2399111" y="2903538"/>
            <a:ext cx="2933700" cy="1504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p>
        </p:txBody>
      </p:sp>
      <p:sp>
        <p:nvSpPr>
          <p:cNvPr id="7" name="TextBox 6">
            <a:extLst>
              <a:ext uri="{FF2B5EF4-FFF2-40B4-BE49-F238E27FC236}">
                <a16:creationId xmlns:a16="http://schemas.microsoft.com/office/drawing/2014/main" id="{0059E63B-B301-619E-62AD-CCDA567F88B8}"/>
              </a:ext>
            </a:extLst>
          </p:cNvPr>
          <p:cNvSpPr txBox="1"/>
          <p:nvPr/>
        </p:nvSpPr>
        <p:spPr>
          <a:xfrm>
            <a:off x="3133726" y="3219450"/>
            <a:ext cx="1771650" cy="646331"/>
          </a:xfrm>
          <a:prstGeom prst="rect">
            <a:avLst/>
          </a:prstGeom>
          <a:noFill/>
        </p:spPr>
        <p:txBody>
          <a:bodyPr wrap="square" rtlCol="0">
            <a:spAutoFit/>
          </a:bodyPr>
          <a:lstStyle/>
          <a:p>
            <a:r>
              <a:rPr lang="en-GB" dirty="0" err="1"/>
              <a:t>Ostukari</a:t>
            </a:r>
            <a:r>
              <a:rPr lang="en-GB" dirty="0"/>
              <a:t> B </a:t>
            </a:r>
          </a:p>
          <a:p>
            <a:r>
              <a:rPr lang="en-GB" dirty="0"/>
              <a:t>ca 70 </a:t>
            </a:r>
            <a:r>
              <a:rPr lang="en-GB" dirty="0" err="1"/>
              <a:t>amme</a:t>
            </a:r>
            <a:endParaRPr lang="et-EE" dirty="0"/>
          </a:p>
        </p:txBody>
      </p:sp>
      <p:cxnSp>
        <p:nvCxnSpPr>
          <p:cNvPr id="9" name="Straight Arrow Connector 8">
            <a:extLst>
              <a:ext uri="{FF2B5EF4-FFF2-40B4-BE49-F238E27FC236}">
                <a16:creationId xmlns:a16="http://schemas.microsoft.com/office/drawing/2014/main" id="{B2B48D7A-AF4D-CF4F-4726-09EFE2B4CD08}"/>
              </a:ext>
            </a:extLst>
          </p:cNvPr>
          <p:cNvCxnSpPr/>
          <p:nvPr/>
        </p:nvCxnSpPr>
        <p:spPr>
          <a:xfrm>
            <a:off x="3962402" y="4213741"/>
            <a:ext cx="33242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2101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4571-DC66-1608-3790-8FFA26582D72}"/>
              </a:ext>
            </a:extLst>
          </p:cNvPr>
          <p:cNvSpPr>
            <a:spLocks noGrp="1"/>
          </p:cNvSpPr>
          <p:nvPr>
            <p:ph type="title"/>
          </p:nvPr>
        </p:nvSpPr>
        <p:spPr/>
        <p:txBody>
          <a:bodyPr/>
          <a:lstStyle/>
          <a:p>
            <a:r>
              <a:rPr lang="en-GB" dirty="0" err="1"/>
              <a:t>Vaktsineerimine</a:t>
            </a:r>
            <a:endParaRPr lang="et-EE" dirty="0"/>
          </a:p>
        </p:txBody>
      </p:sp>
      <p:sp>
        <p:nvSpPr>
          <p:cNvPr id="3" name="Content Placeholder 2">
            <a:extLst>
              <a:ext uri="{FF2B5EF4-FFF2-40B4-BE49-F238E27FC236}">
                <a16:creationId xmlns:a16="http://schemas.microsoft.com/office/drawing/2014/main" id="{28F1C9AE-C2B3-1939-B257-3622464965AB}"/>
              </a:ext>
            </a:extLst>
          </p:cNvPr>
          <p:cNvSpPr>
            <a:spLocks noGrp="1"/>
          </p:cNvSpPr>
          <p:nvPr>
            <p:ph idx="1"/>
          </p:nvPr>
        </p:nvSpPr>
        <p:spPr/>
        <p:txBody>
          <a:bodyPr/>
          <a:lstStyle/>
          <a:p>
            <a:pPr algn="just"/>
            <a:r>
              <a:rPr lang="et-EE" dirty="0"/>
              <a:t>Kõigi teiste ülaltoodud meetmete kõrval on vaktsineerimisel oluline roll haiguste leviku ohjamisel karjas. Vaktsineerimine vähendab kliiniliste haigustunnuste esinemist, hoiab ära ägedad, looma elu ohustavad seisundid ning vähendab karjas uute nakkusjuhtude arvu</a:t>
            </a:r>
            <a:r>
              <a:rPr lang="en-GB" dirty="0"/>
              <a:t>.</a:t>
            </a:r>
            <a:endParaRPr lang="et-EE" dirty="0"/>
          </a:p>
        </p:txBody>
      </p:sp>
    </p:spTree>
    <p:extLst>
      <p:ext uri="{BB962C8B-B14F-4D97-AF65-F5344CB8AC3E}">
        <p14:creationId xmlns:p14="http://schemas.microsoft.com/office/powerpoint/2010/main" val="9620371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7609D-588A-C58C-18F7-66ADA9BCFC11}"/>
              </a:ext>
            </a:extLst>
          </p:cNvPr>
          <p:cNvSpPr>
            <a:spLocks noGrp="1"/>
          </p:cNvSpPr>
          <p:nvPr>
            <p:ph type="title"/>
          </p:nvPr>
        </p:nvSpPr>
        <p:spPr/>
        <p:txBody>
          <a:bodyPr/>
          <a:lstStyle/>
          <a:p>
            <a:r>
              <a:rPr lang="en-GB" dirty="0" err="1"/>
              <a:t>Kasutatud</a:t>
            </a:r>
            <a:r>
              <a:rPr lang="en-GB" dirty="0"/>
              <a:t> </a:t>
            </a:r>
            <a:r>
              <a:rPr lang="en-GB" dirty="0" err="1"/>
              <a:t>materjalid</a:t>
            </a:r>
            <a:endParaRPr lang="et-EE" dirty="0"/>
          </a:p>
        </p:txBody>
      </p:sp>
      <p:sp>
        <p:nvSpPr>
          <p:cNvPr id="3" name="Content Placeholder 2">
            <a:extLst>
              <a:ext uri="{FF2B5EF4-FFF2-40B4-BE49-F238E27FC236}">
                <a16:creationId xmlns:a16="http://schemas.microsoft.com/office/drawing/2014/main" id="{80E77542-8DD4-671F-D59C-4CB22D901B08}"/>
              </a:ext>
            </a:extLst>
          </p:cNvPr>
          <p:cNvSpPr>
            <a:spLocks noGrp="1"/>
          </p:cNvSpPr>
          <p:nvPr>
            <p:ph idx="1"/>
          </p:nvPr>
        </p:nvSpPr>
        <p:spPr/>
        <p:txBody>
          <a:bodyPr/>
          <a:lstStyle/>
          <a:p>
            <a:pPr marL="0" indent="0">
              <a:buNone/>
            </a:pPr>
            <a:r>
              <a:rPr lang="en-GB" dirty="0"/>
              <a:t>P. Kalmus, K. </a:t>
            </a:r>
            <a:r>
              <a:rPr lang="en-GB" dirty="0" err="1"/>
              <a:t>Mõtus</a:t>
            </a:r>
            <a:r>
              <a:rPr lang="en-GB" dirty="0"/>
              <a:t>- </a:t>
            </a:r>
            <a:r>
              <a:rPr lang="en-GB" dirty="0" err="1"/>
              <a:t>Piimafarmide</a:t>
            </a:r>
            <a:r>
              <a:rPr lang="en-GB" dirty="0"/>
              <a:t> </a:t>
            </a:r>
            <a:r>
              <a:rPr lang="en-GB" dirty="0" err="1"/>
              <a:t>bioturvalisus</a:t>
            </a:r>
            <a:r>
              <a:rPr lang="en-GB" dirty="0"/>
              <a:t>. Eesti </a:t>
            </a:r>
            <a:r>
              <a:rPr lang="en-GB" dirty="0" err="1"/>
              <a:t>Maaülikool</a:t>
            </a:r>
            <a:endParaRPr lang="en-GB" dirty="0"/>
          </a:p>
          <a:p>
            <a:pPr marL="0" indent="0">
              <a:buNone/>
            </a:pPr>
            <a:r>
              <a:rPr lang="en-GB" dirty="0" err="1"/>
              <a:t>Bioohutuskavade</a:t>
            </a:r>
            <a:r>
              <a:rPr lang="en-GB" dirty="0"/>
              <a:t> </a:t>
            </a:r>
            <a:r>
              <a:rPr lang="en-GB" dirty="0" err="1"/>
              <a:t>koostamise</a:t>
            </a:r>
            <a:r>
              <a:rPr lang="en-GB" dirty="0"/>
              <a:t>-ja </a:t>
            </a:r>
            <a:r>
              <a:rPr lang="en-GB" dirty="0" err="1"/>
              <a:t>rakendamise</a:t>
            </a:r>
            <a:r>
              <a:rPr lang="en-GB" dirty="0"/>
              <a:t> </a:t>
            </a:r>
            <a:r>
              <a:rPr lang="en-GB" dirty="0" err="1"/>
              <a:t>juhend</a:t>
            </a:r>
            <a:r>
              <a:rPr lang="en-GB" dirty="0"/>
              <a:t> </a:t>
            </a:r>
            <a:r>
              <a:rPr lang="en-GB" dirty="0" err="1"/>
              <a:t>linnukasvatuses</a:t>
            </a:r>
            <a:r>
              <a:rPr lang="en-GB" dirty="0"/>
              <a:t> www.pikk.ee</a:t>
            </a:r>
          </a:p>
          <a:p>
            <a:pPr marL="0" indent="0">
              <a:buNone/>
            </a:pPr>
            <a:r>
              <a:rPr lang="en-GB" dirty="0"/>
              <a:t>www.pta.agri.ee</a:t>
            </a:r>
            <a:endParaRPr lang="et-EE" dirty="0"/>
          </a:p>
        </p:txBody>
      </p:sp>
    </p:spTree>
    <p:extLst>
      <p:ext uri="{BB962C8B-B14F-4D97-AF65-F5344CB8AC3E}">
        <p14:creationId xmlns:p14="http://schemas.microsoft.com/office/powerpoint/2010/main" val="33394443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98237-9D1E-86A0-B085-5A5C515556ED}"/>
              </a:ext>
            </a:extLst>
          </p:cNvPr>
          <p:cNvSpPr>
            <a:spLocks noGrp="1"/>
          </p:cNvSpPr>
          <p:nvPr>
            <p:ph type="title"/>
          </p:nvPr>
        </p:nvSpPr>
        <p:spPr/>
        <p:txBody>
          <a:bodyPr/>
          <a:lstStyle/>
          <a:p>
            <a:r>
              <a:rPr lang="en-GB" dirty="0" err="1"/>
              <a:t>Tänan</a:t>
            </a:r>
            <a:r>
              <a:rPr lang="en-GB" dirty="0"/>
              <a:t> </a:t>
            </a:r>
            <a:r>
              <a:rPr lang="en-GB" dirty="0" err="1"/>
              <a:t>kuulamast</a:t>
            </a:r>
            <a:r>
              <a:rPr lang="en-GB" dirty="0"/>
              <a:t>!</a:t>
            </a:r>
            <a:br>
              <a:rPr lang="en-GB" dirty="0"/>
            </a:br>
            <a:endParaRPr lang="et-EE" dirty="0"/>
          </a:p>
        </p:txBody>
      </p:sp>
    </p:spTree>
    <p:extLst>
      <p:ext uri="{BB962C8B-B14F-4D97-AF65-F5344CB8AC3E}">
        <p14:creationId xmlns:p14="http://schemas.microsoft.com/office/powerpoint/2010/main" val="1014300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87FD6-EDA9-3CF9-AE5A-4A9F75CD47E4}"/>
              </a:ext>
            </a:extLst>
          </p:cNvPr>
          <p:cNvSpPr>
            <a:spLocks noGrp="1"/>
          </p:cNvSpPr>
          <p:nvPr>
            <p:ph type="title"/>
          </p:nvPr>
        </p:nvSpPr>
        <p:spPr/>
        <p:txBody>
          <a:bodyPr>
            <a:normAutofit fontScale="90000"/>
          </a:bodyPr>
          <a:lstStyle/>
          <a:p>
            <a:r>
              <a:rPr lang="en-GB" dirty="0" err="1"/>
              <a:t>Bioturvalisuse</a:t>
            </a:r>
            <a:r>
              <a:rPr lang="en-GB" dirty="0"/>
              <a:t> </a:t>
            </a:r>
            <a:r>
              <a:rPr lang="en-GB" dirty="0" err="1"/>
              <a:t>eiramise</a:t>
            </a:r>
            <a:r>
              <a:rPr lang="en-GB" dirty="0"/>
              <a:t> </a:t>
            </a:r>
            <a:r>
              <a:rPr lang="en-GB" dirty="0" err="1"/>
              <a:t>näide</a:t>
            </a:r>
            <a:r>
              <a:rPr lang="en-GB" dirty="0"/>
              <a:t> </a:t>
            </a:r>
            <a:r>
              <a:rPr lang="en-GB" dirty="0" err="1"/>
              <a:t>ühest</a:t>
            </a:r>
            <a:r>
              <a:rPr lang="en-GB" dirty="0"/>
              <a:t> </a:t>
            </a:r>
            <a:r>
              <a:rPr lang="en-GB" dirty="0" err="1"/>
              <a:t>lihaveise</a:t>
            </a:r>
            <a:r>
              <a:rPr lang="en-GB" dirty="0"/>
              <a:t> </a:t>
            </a:r>
            <a:r>
              <a:rPr lang="en-GB" dirty="0" err="1"/>
              <a:t>karjast</a:t>
            </a:r>
            <a:r>
              <a:rPr lang="en-GB" dirty="0"/>
              <a:t> </a:t>
            </a:r>
            <a:r>
              <a:rPr lang="en-GB" dirty="0" err="1"/>
              <a:t>Eestis</a:t>
            </a:r>
            <a:r>
              <a:rPr lang="en-GB" dirty="0"/>
              <a:t> ja </a:t>
            </a:r>
            <a:r>
              <a:rPr lang="en-GB" dirty="0" err="1"/>
              <a:t>selle</a:t>
            </a:r>
            <a:r>
              <a:rPr lang="en-GB" dirty="0"/>
              <a:t> </a:t>
            </a:r>
            <a:r>
              <a:rPr lang="en-GB" dirty="0" err="1"/>
              <a:t>tulemused</a:t>
            </a:r>
            <a:endParaRPr lang="et-EE" dirty="0"/>
          </a:p>
        </p:txBody>
      </p:sp>
      <p:sp>
        <p:nvSpPr>
          <p:cNvPr id="3" name="Content Placeholder 2">
            <a:extLst>
              <a:ext uri="{FF2B5EF4-FFF2-40B4-BE49-F238E27FC236}">
                <a16:creationId xmlns:a16="http://schemas.microsoft.com/office/drawing/2014/main" id="{21CEBD96-E2F3-2BB8-148B-1C2994E82DB3}"/>
              </a:ext>
            </a:extLst>
          </p:cNvPr>
          <p:cNvSpPr>
            <a:spLocks noGrp="1"/>
          </p:cNvSpPr>
          <p:nvPr>
            <p:ph idx="1"/>
          </p:nvPr>
        </p:nvSpPr>
        <p:spPr/>
        <p:txBody>
          <a:bodyPr/>
          <a:lstStyle/>
          <a:p>
            <a:r>
              <a:rPr lang="en-GB" dirty="0" err="1"/>
              <a:t>Imporditi</a:t>
            </a:r>
            <a:r>
              <a:rPr lang="en-GB" dirty="0"/>
              <a:t> 70 </a:t>
            </a:r>
            <a:r>
              <a:rPr lang="en-GB" dirty="0" err="1"/>
              <a:t>tõulooma</a:t>
            </a:r>
            <a:r>
              <a:rPr lang="en-GB" dirty="0"/>
              <a:t> </a:t>
            </a:r>
            <a:r>
              <a:rPr lang="en-GB" dirty="0" err="1"/>
              <a:t>näites</a:t>
            </a:r>
            <a:r>
              <a:rPr lang="en-GB" dirty="0"/>
              <a:t> </a:t>
            </a:r>
            <a:r>
              <a:rPr lang="en-GB" dirty="0" err="1"/>
              <a:t>olevasse</a:t>
            </a:r>
            <a:r>
              <a:rPr lang="en-GB" dirty="0"/>
              <a:t> </a:t>
            </a:r>
            <a:r>
              <a:rPr lang="en-GB" dirty="0" err="1"/>
              <a:t>karja</a:t>
            </a:r>
            <a:r>
              <a:rPr lang="en-GB" dirty="0"/>
              <a:t>. </a:t>
            </a:r>
            <a:r>
              <a:rPr lang="en-GB" dirty="0" err="1"/>
              <a:t>Samal</a:t>
            </a:r>
            <a:r>
              <a:rPr lang="en-GB" dirty="0"/>
              <a:t> </a:t>
            </a:r>
            <a:r>
              <a:rPr lang="en-GB" dirty="0" err="1"/>
              <a:t>ajal</a:t>
            </a:r>
            <a:r>
              <a:rPr lang="en-GB" dirty="0"/>
              <a:t> </a:t>
            </a:r>
            <a:r>
              <a:rPr lang="en-GB" dirty="0" err="1"/>
              <a:t>imporditi</a:t>
            </a:r>
            <a:r>
              <a:rPr lang="en-GB" dirty="0"/>
              <a:t> </a:t>
            </a:r>
            <a:r>
              <a:rPr lang="en-GB" dirty="0" err="1"/>
              <a:t>samas</a:t>
            </a:r>
            <a:r>
              <a:rPr lang="en-GB" dirty="0"/>
              <a:t> </a:t>
            </a:r>
            <a:r>
              <a:rPr lang="en-GB" dirty="0" err="1"/>
              <a:t>partiis</a:t>
            </a:r>
            <a:r>
              <a:rPr lang="en-GB" dirty="0"/>
              <a:t> </a:t>
            </a:r>
            <a:r>
              <a:rPr lang="en-GB" dirty="0" err="1"/>
              <a:t>Eestisse</a:t>
            </a:r>
            <a:r>
              <a:rPr lang="en-GB" dirty="0"/>
              <a:t> </a:t>
            </a:r>
            <a:r>
              <a:rPr lang="en-GB" dirty="0" err="1"/>
              <a:t>veel</a:t>
            </a:r>
            <a:r>
              <a:rPr lang="en-GB" dirty="0"/>
              <a:t> </a:t>
            </a:r>
            <a:r>
              <a:rPr lang="en-GB" dirty="0" err="1"/>
              <a:t>kahte</a:t>
            </a:r>
            <a:r>
              <a:rPr lang="en-GB" dirty="0"/>
              <a:t> </a:t>
            </a:r>
            <a:r>
              <a:rPr lang="en-GB" dirty="0" err="1"/>
              <a:t>karja</a:t>
            </a:r>
            <a:r>
              <a:rPr lang="en-GB" dirty="0"/>
              <a:t> </a:t>
            </a:r>
            <a:r>
              <a:rPr lang="en-GB" dirty="0" err="1"/>
              <a:t>sama</a:t>
            </a:r>
            <a:r>
              <a:rPr lang="en-GB" dirty="0"/>
              <a:t> </a:t>
            </a:r>
            <a:r>
              <a:rPr lang="en-GB" dirty="0" err="1"/>
              <a:t>päritoluga</a:t>
            </a:r>
            <a:r>
              <a:rPr lang="en-GB" dirty="0"/>
              <a:t> </a:t>
            </a:r>
            <a:r>
              <a:rPr lang="en-GB" dirty="0" err="1"/>
              <a:t>loomi</a:t>
            </a:r>
            <a:r>
              <a:rPr lang="en-GB" dirty="0"/>
              <a:t>. </a:t>
            </a:r>
            <a:r>
              <a:rPr lang="en-GB" dirty="0" err="1"/>
              <a:t>Loomad</a:t>
            </a:r>
            <a:r>
              <a:rPr lang="en-GB" dirty="0"/>
              <a:t> </a:t>
            </a:r>
            <a:r>
              <a:rPr lang="en-GB" dirty="0" err="1"/>
              <a:t>saabusid</a:t>
            </a:r>
            <a:r>
              <a:rPr lang="en-GB" dirty="0"/>
              <a:t> </a:t>
            </a:r>
            <a:r>
              <a:rPr lang="en-GB" dirty="0" err="1"/>
              <a:t>riiki</a:t>
            </a:r>
            <a:r>
              <a:rPr lang="en-GB" dirty="0"/>
              <a:t> </a:t>
            </a:r>
            <a:r>
              <a:rPr lang="en-GB" dirty="0" err="1"/>
              <a:t>täpselt</a:t>
            </a:r>
            <a:r>
              <a:rPr lang="en-GB" dirty="0"/>
              <a:t> </a:t>
            </a:r>
            <a:r>
              <a:rPr lang="en-GB" dirty="0" err="1"/>
              <a:t>sama</a:t>
            </a:r>
            <a:r>
              <a:rPr lang="en-GB" dirty="0"/>
              <a:t> </a:t>
            </a:r>
            <a:r>
              <a:rPr lang="en-GB" dirty="0" err="1"/>
              <a:t>transpordiga</a:t>
            </a:r>
            <a:r>
              <a:rPr lang="en-GB" dirty="0"/>
              <a:t>.</a:t>
            </a:r>
          </a:p>
          <a:p>
            <a:r>
              <a:rPr lang="en-GB" dirty="0" err="1"/>
              <a:t>Haigestumised</a:t>
            </a:r>
            <a:r>
              <a:rPr lang="en-GB" dirty="0"/>
              <a:t> </a:t>
            </a:r>
            <a:r>
              <a:rPr lang="en-GB" dirty="0" err="1"/>
              <a:t>leidsid</a:t>
            </a:r>
            <a:r>
              <a:rPr lang="en-GB" dirty="0"/>
              <a:t> </a:t>
            </a:r>
            <a:r>
              <a:rPr lang="en-GB" dirty="0" err="1"/>
              <a:t>aset</a:t>
            </a:r>
            <a:r>
              <a:rPr lang="en-GB" dirty="0"/>
              <a:t> </a:t>
            </a:r>
            <a:r>
              <a:rPr lang="en-GB" dirty="0" err="1"/>
              <a:t>ainult</a:t>
            </a:r>
            <a:r>
              <a:rPr lang="en-GB" dirty="0"/>
              <a:t> </a:t>
            </a:r>
            <a:r>
              <a:rPr lang="en-GB" dirty="0" err="1"/>
              <a:t>näitena</a:t>
            </a:r>
            <a:r>
              <a:rPr lang="en-GB" dirty="0"/>
              <a:t> </a:t>
            </a:r>
            <a:r>
              <a:rPr lang="en-GB" dirty="0" err="1"/>
              <a:t>olevas</a:t>
            </a:r>
            <a:r>
              <a:rPr lang="en-GB" dirty="0"/>
              <a:t> </a:t>
            </a:r>
            <a:r>
              <a:rPr lang="en-GB" dirty="0" err="1"/>
              <a:t>karjas</a:t>
            </a:r>
            <a:r>
              <a:rPr lang="en-GB" dirty="0"/>
              <a:t>, </a:t>
            </a:r>
            <a:r>
              <a:rPr lang="en-GB" dirty="0" err="1"/>
              <a:t>teised</a:t>
            </a:r>
            <a:r>
              <a:rPr lang="en-GB" dirty="0"/>
              <a:t> </a:t>
            </a:r>
            <a:r>
              <a:rPr lang="en-GB" dirty="0" err="1"/>
              <a:t>kaks</a:t>
            </a:r>
            <a:r>
              <a:rPr lang="en-GB" dirty="0"/>
              <a:t> </a:t>
            </a:r>
            <a:r>
              <a:rPr lang="en-GB" dirty="0" err="1"/>
              <a:t>karja</a:t>
            </a:r>
            <a:r>
              <a:rPr lang="en-GB" dirty="0"/>
              <a:t>, </a:t>
            </a:r>
            <a:r>
              <a:rPr lang="en-GB" dirty="0" err="1"/>
              <a:t>kuhu</a:t>
            </a:r>
            <a:r>
              <a:rPr lang="en-GB" dirty="0"/>
              <a:t> </a:t>
            </a:r>
            <a:r>
              <a:rPr lang="en-GB" dirty="0" err="1"/>
              <a:t>loomad</a:t>
            </a:r>
            <a:r>
              <a:rPr lang="en-GB" dirty="0"/>
              <a:t> </a:t>
            </a:r>
            <a:r>
              <a:rPr lang="en-GB" dirty="0" err="1"/>
              <a:t>viidi</a:t>
            </a:r>
            <a:r>
              <a:rPr lang="en-GB" dirty="0"/>
              <a:t>, </a:t>
            </a:r>
            <a:r>
              <a:rPr lang="en-GB" dirty="0" err="1"/>
              <a:t>jäid</a:t>
            </a:r>
            <a:r>
              <a:rPr lang="en-GB" dirty="0"/>
              <a:t> </a:t>
            </a:r>
            <a:r>
              <a:rPr lang="en-GB" dirty="0" err="1"/>
              <a:t>haigusest</a:t>
            </a:r>
            <a:r>
              <a:rPr lang="en-GB" dirty="0"/>
              <a:t> </a:t>
            </a:r>
            <a:r>
              <a:rPr lang="en-GB" dirty="0" err="1"/>
              <a:t>puutumata</a:t>
            </a:r>
            <a:r>
              <a:rPr lang="en-GB" dirty="0"/>
              <a:t>.</a:t>
            </a:r>
          </a:p>
          <a:p>
            <a:r>
              <a:rPr lang="en-GB" dirty="0" err="1"/>
              <a:t>Näites</a:t>
            </a:r>
            <a:r>
              <a:rPr lang="en-GB" dirty="0"/>
              <a:t> </a:t>
            </a:r>
            <a:r>
              <a:rPr lang="en-GB" dirty="0" err="1"/>
              <a:t>olevasse</a:t>
            </a:r>
            <a:r>
              <a:rPr lang="en-GB" dirty="0"/>
              <a:t> </a:t>
            </a:r>
            <a:r>
              <a:rPr lang="en-GB" dirty="0" err="1"/>
              <a:t>karja</a:t>
            </a:r>
            <a:r>
              <a:rPr lang="en-GB" dirty="0"/>
              <a:t> </a:t>
            </a:r>
            <a:r>
              <a:rPr lang="en-GB" dirty="0" err="1"/>
              <a:t>imporditud</a:t>
            </a:r>
            <a:r>
              <a:rPr lang="en-GB" dirty="0"/>
              <a:t> </a:t>
            </a:r>
            <a:r>
              <a:rPr lang="en-GB" dirty="0" err="1"/>
              <a:t>loomad</a:t>
            </a:r>
            <a:r>
              <a:rPr lang="en-GB" dirty="0"/>
              <a:t> </a:t>
            </a:r>
            <a:r>
              <a:rPr lang="en-GB" dirty="0" err="1"/>
              <a:t>olid</a:t>
            </a:r>
            <a:r>
              <a:rPr lang="en-GB" dirty="0"/>
              <a:t> </a:t>
            </a:r>
            <a:r>
              <a:rPr lang="en-GB" dirty="0" err="1"/>
              <a:t>tiined</a:t>
            </a:r>
            <a:r>
              <a:rPr lang="en-GB" dirty="0"/>
              <a:t> ja </a:t>
            </a:r>
            <a:r>
              <a:rPr lang="en-GB" dirty="0" err="1"/>
              <a:t>lasti</a:t>
            </a:r>
            <a:r>
              <a:rPr lang="en-GB" dirty="0"/>
              <a:t> </a:t>
            </a:r>
            <a:r>
              <a:rPr lang="en-GB" dirty="0" err="1"/>
              <a:t>koheselt</a:t>
            </a:r>
            <a:r>
              <a:rPr lang="en-GB" dirty="0"/>
              <a:t> </a:t>
            </a:r>
            <a:r>
              <a:rPr lang="en-GB" dirty="0" err="1"/>
              <a:t>kokku</a:t>
            </a:r>
            <a:r>
              <a:rPr lang="en-GB" dirty="0"/>
              <a:t> </a:t>
            </a:r>
            <a:r>
              <a:rPr lang="en-GB" dirty="0" err="1"/>
              <a:t>karjamaal</a:t>
            </a:r>
            <a:r>
              <a:rPr lang="en-GB" dirty="0"/>
              <a:t> juba </a:t>
            </a:r>
            <a:r>
              <a:rPr lang="en-GB" dirty="0" err="1"/>
              <a:t>olevate</a:t>
            </a:r>
            <a:r>
              <a:rPr lang="en-GB" dirty="0"/>
              <a:t> </a:t>
            </a:r>
            <a:r>
              <a:rPr lang="en-GB" dirty="0" err="1"/>
              <a:t>loomadega</a:t>
            </a:r>
            <a:r>
              <a:rPr lang="en-GB" dirty="0"/>
              <a:t>.</a:t>
            </a:r>
          </a:p>
        </p:txBody>
      </p:sp>
    </p:spTree>
    <p:extLst>
      <p:ext uri="{BB962C8B-B14F-4D97-AF65-F5344CB8AC3E}">
        <p14:creationId xmlns:p14="http://schemas.microsoft.com/office/powerpoint/2010/main" val="1441374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58DD1-20CB-F2AC-F2E2-E4F759F66F37}"/>
              </a:ext>
            </a:extLst>
          </p:cNvPr>
          <p:cNvSpPr>
            <a:spLocks noGrp="1"/>
          </p:cNvSpPr>
          <p:nvPr>
            <p:ph type="title"/>
          </p:nvPr>
        </p:nvSpPr>
        <p:spPr/>
        <p:txBody>
          <a:bodyPr>
            <a:normAutofit fontScale="90000"/>
          </a:bodyPr>
          <a:lstStyle/>
          <a:p>
            <a:r>
              <a:rPr lang="en-GB" dirty="0" err="1"/>
              <a:t>Bioturvalisuse</a:t>
            </a:r>
            <a:r>
              <a:rPr lang="en-GB" dirty="0"/>
              <a:t> </a:t>
            </a:r>
            <a:r>
              <a:rPr lang="en-GB" dirty="0" err="1"/>
              <a:t>eiramise</a:t>
            </a:r>
            <a:r>
              <a:rPr lang="en-GB" dirty="0"/>
              <a:t> </a:t>
            </a:r>
            <a:r>
              <a:rPr lang="en-GB" dirty="0" err="1"/>
              <a:t>näide</a:t>
            </a:r>
            <a:r>
              <a:rPr lang="en-GB" dirty="0"/>
              <a:t> </a:t>
            </a:r>
            <a:r>
              <a:rPr lang="en-GB" dirty="0" err="1"/>
              <a:t>ühest</a:t>
            </a:r>
            <a:r>
              <a:rPr lang="en-GB" dirty="0"/>
              <a:t> </a:t>
            </a:r>
            <a:r>
              <a:rPr lang="en-GB" dirty="0" err="1"/>
              <a:t>lihaveise</a:t>
            </a:r>
            <a:r>
              <a:rPr lang="en-GB" dirty="0"/>
              <a:t> </a:t>
            </a:r>
            <a:r>
              <a:rPr lang="en-GB" dirty="0" err="1"/>
              <a:t>karjast</a:t>
            </a:r>
            <a:r>
              <a:rPr lang="en-GB" dirty="0"/>
              <a:t> </a:t>
            </a:r>
            <a:r>
              <a:rPr lang="en-GB" dirty="0" err="1"/>
              <a:t>Eestis</a:t>
            </a:r>
            <a:r>
              <a:rPr lang="en-GB" dirty="0"/>
              <a:t> ja </a:t>
            </a:r>
            <a:r>
              <a:rPr lang="en-GB" dirty="0" err="1"/>
              <a:t>selle</a:t>
            </a:r>
            <a:r>
              <a:rPr lang="en-GB" dirty="0"/>
              <a:t> </a:t>
            </a:r>
            <a:r>
              <a:rPr lang="en-GB" dirty="0" err="1"/>
              <a:t>tulemused</a:t>
            </a:r>
            <a:endParaRPr lang="et-EE" dirty="0"/>
          </a:p>
        </p:txBody>
      </p:sp>
      <p:sp>
        <p:nvSpPr>
          <p:cNvPr id="3" name="Content Placeholder 2">
            <a:extLst>
              <a:ext uri="{FF2B5EF4-FFF2-40B4-BE49-F238E27FC236}">
                <a16:creationId xmlns:a16="http://schemas.microsoft.com/office/drawing/2014/main" id="{1572BDA1-4867-F2BE-6529-A431319A87B5}"/>
              </a:ext>
            </a:extLst>
          </p:cNvPr>
          <p:cNvSpPr>
            <a:spLocks noGrp="1"/>
          </p:cNvSpPr>
          <p:nvPr>
            <p:ph idx="1"/>
          </p:nvPr>
        </p:nvSpPr>
        <p:spPr>
          <a:xfrm>
            <a:off x="742950" y="1825625"/>
            <a:ext cx="10515600" cy="4351338"/>
          </a:xfrm>
        </p:spPr>
        <p:txBody>
          <a:bodyPr/>
          <a:lstStyle/>
          <a:p>
            <a:r>
              <a:rPr lang="en-GB" dirty="0" err="1"/>
              <a:t>Karja</a:t>
            </a:r>
            <a:r>
              <a:rPr lang="en-GB" dirty="0"/>
              <a:t> </a:t>
            </a:r>
            <a:r>
              <a:rPr lang="en-GB" dirty="0" err="1"/>
              <a:t>juurde</a:t>
            </a:r>
            <a:r>
              <a:rPr lang="en-GB" dirty="0"/>
              <a:t> </a:t>
            </a:r>
            <a:r>
              <a:rPr lang="en-GB" dirty="0" err="1"/>
              <a:t>toodud</a:t>
            </a:r>
            <a:r>
              <a:rPr lang="en-GB" dirty="0"/>
              <a:t> </a:t>
            </a:r>
            <a:r>
              <a:rPr lang="en-GB" dirty="0" err="1"/>
              <a:t>loomad</a:t>
            </a:r>
            <a:r>
              <a:rPr lang="en-GB" dirty="0"/>
              <a:t> </a:t>
            </a:r>
            <a:r>
              <a:rPr lang="en-GB" dirty="0" err="1"/>
              <a:t>haigestusid</a:t>
            </a:r>
            <a:r>
              <a:rPr lang="en-GB" dirty="0"/>
              <a:t> </a:t>
            </a:r>
            <a:r>
              <a:rPr lang="en-GB" dirty="0" err="1"/>
              <a:t>nädala</a:t>
            </a:r>
            <a:r>
              <a:rPr lang="en-GB" dirty="0"/>
              <a:t> </a:t>
            </a:r>
            <a:r>
              <a:rPr lang="en-GB" dirty="0" err="1"/>
              <a:t>jooksul</a:t>
            </a:r>
            <a:r>
              <a:rPr lang="en-GB" dirty="0"/>
              <a:t>. </a:t>
            </a:r>
            <a:r>
              <a:rPr lang="en-GB" dirty="0" err="1"/>
              <a:t>Palavik</a:t>
            </a:r>
            <a:r>
              <a:rPr lang="en-GB" dirty="0"/>
              <a:t>, </a:t>
            </a:r>
            <a:r>
              <a:rPr lang="en-GB" dirty="0" err="1"/>
              <a:t>hingeldus</a:t>
            </a:r>
            <a:r>
              <a:rPr lang="en-GB" dirty="0"/>
              <a:t>, </a:t>
            </a:r>
            <a:r>
              <a:rPr lang="en-GB" dirty="0" err="1"/>
              <a:t>nõrevool</a:t>
            </a:r>
            <a:r>
              <a:rPr lang="en-GB" dirty="0"/>
              <a:t> </a:t>
            </a:r>
            <a:r>
              <a:rPr lang="en-GB" dirty="0" err="1"/>
              <a:t>ninast</a:t>
            </a:r>
            <a:r>
              <a:rPr lang="en-GB" dirty="0"/>
              <a:t>, </a:t>
            </a:r>
            <a:r>
              <a:rPr lang="en-GB" dirty="0" err="1"/>
              <a:t>lõõtsutamine</a:t>
            </a:r>
            <a:r>
              <a:rPr lang="en-GB" dirty="0"/>
              <a:t>.</a:t>
            </a:r>
            <a:endParaRPr lang="et-EE" dirty="0"/>
          </a:p>
        </p:txBody>
      </p:sp>
      <p:sp>
        <p:nvSpPr>
          <p:cNvPr id="4" name="Oval 3">
            <a:extLst>
              <a:ext uri="{FF2B5EF4-FFF2-40B4-BE49-F238E27FC236}">
                <a16:creationId xmlns:a16="http://schemas.microsoft.com/office/drawing/2014/main" id="{78762691-E4F9-5E04-0537-109AE467CA6B}"/>
              </a:ext>
            </a:extLst>
          </p:cNvPr>
          <p:cNvSpPr/>
          <p:nvPr/>
        </p:nvSpPr>
        <p:spPr>
          <a:xfrm>
            <a:off x="1347787" y="2647950"/>
            <a:ext cx="4181475" cy="18478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 name="TextBox 4">
            <a:extLst>
              <a:ext uri="{FF2B5EF4-FFF2-40B4-BE49-F238E27FC236}">
                <a16:creationId xmlns:a16="http://schemas.microsoft.com/office/drawing/2014/main" id="{60238BE5-D742-EF4B-EDC1-AFA40B090059}"/>
              </a:ext>
            </a:extLst>
          </p:cNvPr>
          <p:cNvSpPr txBox="1"/>
          <p:nvPr/>
        </p:nvSpPr>
        <p:spPr>
          <a:xfrm>
            <a:off x="2047875" y="3028950"/>
            <a:ext cx="2914650" cy="923330"/>
          </a:xfrm>
          <a:prstGeom prst="rect">
            <a:avLst/>
          </a:prstGeom>
          <a:noFill/>
        </p:spPr>
        <p:txBody>
          <a:bodyPr wrap="square" rtlCol="0">
            <a:spAutoFit/>
          </a:bodyPr>
          <a:lstStyle/>
          <a:p>
            <a:r>
              <a:rPr lang="en-GB" dirty="0" err="1"/>
              <a:t>Juurde</a:t>
            </a:r>
            <a:r>
              <a:rPr lang="en-GB" dirty="0"/>
              <a:t> </a:t>
            </a:r>
            <a:r>
              <a:rPr lang="en-GB" dirty="0" err="1"/>
              <a:t>ostetud</a:t>
            </a:r>
            <a:r>
              <a:rPr lang="en-GB" dirty="0"/>
              <a:t> </a:t>
            </a:r>
            <a:r>
              <a:rPr lang="en-GB" dirty="0" err="1"/>
              <a:t>loomad</a:t>
            </a:r>
            <a:r>
              <a:rPr lang="en-GB" dirty="0"/>
              <a:t> </a:t>
            </a:r>
            <a:r>
              <a:rPr lang="en-GB" dirty="0" err="1"/>
              <a:t>karjast</a:t>
            </a:r>
            <a:r>
              <a:rPr lang="en-GB" dirty="0"/>
              <a:t> B </a:t>
            </a:r>
            <a:r>
              <a:rPr lang="en-GB" dirty="0" err="1"/>
              <a:t>haigestusid</a:t>
            </a:r>
            <a:r>
              <a:rPr lang="en-GB" dirty="0"/>
              <a:t> </a:t>
            </a:r>
            <a:r>
              <a:rPr lang="en-GB" dirty="0" err="1"/>
              <a:t>nädala</a:t>
            </a:r>
            <a:r>
              <a:rPr lang="en-GB" dirty="0"/>
              <a:t> </a:t>
            </a:r>
            <a:r>
              <a:rPr lang="en-GB" dirty="0" err="1"/>
              <a:t>jooksul</a:t>
            </a:r>
            <a:r>
              <a:rPr lang="en-GB" dirty="0"/>
              <a:t>..</a:t>
            </a:r>
            <a:endParaRPr lang="et-EE" dirty="0"/>
          </a:p>
        </p:txBody>
      </p:sp>
      <p:sp>
        <p:nvSpPr>
          <p:cNvPr id="6" name="Oval 5">
            <a:extLst>
              <a:ext uri="{FF2B5EF4-FFF2-40B4-BE49-F238E27FC236}">
                <a16:creationId xmlns:a16="http://schemas.microsoft.com/office/drawing/2014/main" id="{1E8A60DC-DA3B-56ED-AF15-2482FBD11D85}"/>
              </a:ext>
            </a:extLst>
          </p:cNvPr>
          <p:cNvSpPr/>
          <p:nvPr/>
        </p:nvSpPr>
        <p:spPr>
          <a:xfrm>
            <a:off x="6229350" y="3862090"/>
            <a:ext cx="3810000" cy="2190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7" name="TextBox 6">
            <a:extLst>
              <a:ext uri="{FF2B5EF4-FFF2-40B4-BE49-F238E27FC236}">
                <a16:creationId xmlns:a16="http://schemas.microsoft.com/office/drawing/2014/main" id="{237442B4-3CA2-4989-F569-DA1C4C7D171C}"/>
              </a:ext>
            </a:extLst>
          </p:cNvPr>
          <p:cNvSpPr txBox="1"/>
          <p:nvPr/>
        </p:nvSpPr>
        <p:spPr>
          <a:xfrm>
            <a:off x="7067550" y="4514850"/>
            <a:ext cx="2566988" cy="923330"/>
          </a:xfrm>
          <a:prstGeom prst="rect">
            <a:avLst/>
          </a:prstGeom>
          <a:noFill/>
        </p:spPr>
        <p:txBody>
          <a:bodyPr wrap="square" rtlCol="0">
            <a:spAutoFit/>
          </a:bodyPr>
          <a:lstStyle/>
          <a:p>
            <a:r>
              <a:rPr lang="en-GB" dirty="0" err="1"/>
              <a:t>Algselt</a:t>
            </a:r>
            <a:r>
              <a:rPr lang="en-GB" dirty="0"/>
              <a:t> </a:t>
            </a:r>
            <a:r>
              <a:rPr lang="en-GB" dirty="0" err="1"/>
              <a:t>karjas</a:t>
            </a:r>
            <a:r>
              <a:rPr lang="en-GB" dirty="0"/>
              <a:t> </a:t>
            </a:r>
            <a:r>
              <a:rPr lang="en-GB" dirty="0" err="1"/>
              <a:t>olnud</a:t>
            </a:r>
            <a:r>
              <a:rPr lang="en-GB" dirty="0"/>
              <a:t> </a:t>
            </a:r>
            <a:r>
              <a:rPr lang="en-GB" dirty="0" err="1"/>
              <a:t>loomad</a:t>
            </a:r>
            <a:r>
              <a:rPr lang="en-GB" dirty="0"/>
              <a:t> </a:t>
            </a:r>
            <a:r>
              <a:rPr lang="en-GB" dirty="0" err="1"/>
              <a:t>olid</a:t>
            </a:r>
            <a:r>
              <a:rPr lang="en-GB" dirty="0"/>
              <a:t> </a:t>
            </a:r>
            <a:r>
              <a:rPr lang="en-GB" dirty="0" err="1"/>
              <a:t>jätkuvalt</a:t>
            </a:r>
            <a:r>
              <a:rPr lang="en-GB" dirty="0"/>
              <a:t> </a:t>
            </a:r>
            <a:r>
              <a:rPr lang="en-GB" dirty="0" err="1"/>
              <a:t>terved</a:t>
            </a:r>
            <a:endParaRPr lang="et-EE" dirty="0"/>
          </a:p>
        </p:txBody>
      </p:sp>
    </p:spTree>
    <p:extLst>
      <p:ext uri="{BB962C8B-B14F-4D97-AF65-F5344CB8AC3E}">
        <p14:creationId xmlns:p14="http://schemas.microsoft.com/office/powerpoint/2010/main" val="748394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9FBBF-4D94-838A-29E4-2D33DC6B9240}"/>
              </a:ext>
            </a:extLst>
          </p:cNvPr>
          <p:cNvSpPr>
            <a:spLocks noGrp="1"/>
          </p:cNvSpPr>
          <p:nvPr>
            <p:ph type="title"/>
          </p:nvPr>
        </p:nvSpPr>
        <p:spPr/>
        <p:txBody>
          <a:bodyPr>
            <a:normAutofit fontScale="90000"/>
          </a:bodyPr>
          <a:lstStyle/>
          <a:p>
            <a:r>
              <a:rPr lang="en-GB" dirty="0" err="1"/>
              <a:t>Bioturvalisuse</a:t>
            </a:r>
            <a:r>
              <a:rPr lang="en-GB" dirty="0"/>
              <a:t> </a:t>
            </a:r>
            <a:r>
              <a:rPr lang="en-GB" dirty="0" err="1"/>
              <a:t>eiramise</a:t>
            </a:r>
            <a:r>
              <a:rPr lang="en-GB" dirty="0"/>
              <a:t> </a:t>
            </a:r>
            <a:r>
              <a:rPr lang="en-GB" dirty="0" err="1"/>
              <a:t>näide</a:t>
            </a:r>
            <a:r>
              <a:rPr lang="en-GB" dirty="0"/>
              <a:t> </a:t>
            </a:r>
            <a:r>
              <a:rPr lang="en-GB" dirty="0" err="1"/>
              <a:t>ühest</a:t>
            </a:r>
            <a:r>
              <a:rPr lang="en-GB" dirty="0"/>
              <a:t> </a:t>
            </a:r>
            <a:r>
              <a:rPr lang="en-GB" dirty="0" err="1"/>
              <a:t>lihaveise</a:t>
            </a:r>
            <a:r>
              <a:rPr lang="en-GB" dirty="0"/>
              <a:t> </a:t>
            </a:r>
            <a:r>
              <a:rPr lang="en-GB" dirty="0" err="1"/>
              <a:t>karjast</a:t>
            </a:r>
            <a:r>
              <a:rPr lang="en-GB" dirty="0"/>
              <a:t> </a:t>
            </a:r>
            <a:r>
              <a:rPr lang="en-GB" dirty="0" err="1"/>
              <a:t>Eestis</a:t>
            </a:r>
            <a:r>
              <a:rPr lang="en-GB" dirty="0"/>
              <a:t> ja </a:t>
            </a:r>
            <a:r>
              <a:rPr lang="en-GB" dirty="0" err="1"/>
              <a:t>selle</a:t>
            </a:r>
            <a:r>
              <a:rPr lang="en-GB" dirty="0"/>
              <a:t> </a:t>
            </a:r>
            <a:r>
              <a:rPr lang="en-GB" dirty="0" err="1"/>
              <a:t>tulemused</a:t>
            </a:r>
            <a:endParaRPr lang="et-EE" dirty="0"/>
          </a:p>
        </p:txBody>
      </p:sp>
      <p:sp>
        <p:nvSpPr>
          <p:cNvPr id="3" name="Content Placeholder 2">
            <a:extLst>
              <a:ext uri="{FF2B5EF4-FFF2-40B4-BE49-F238E27FC236}">
                <a16:creationId xmlns:a16="http://schemas.microsoft.com/office/drawing/2014/main" id="{926373CF-5AED-835A-D41E-4D5FB058FCF9}"/>
              </a:ext>
            </a:extLst>
          </p:cNvPr>
          <p:cNvSpPr>
            <a:spLocks noGrp="1"/>
          </p:cNvSpPr>
          <p:nvPr>
            <p:ph idx="1"/>
          </p:nvPr>
        </p:nvSpPr>
        <p:spPr/>
        <p:txBody>
          <a:bodyPr/>
          <a:lstStyle/>
          <a:p>
            <a:r>
              <a:rPr lang="en-GB" dirty="0"/>
              <a:t>Ca </a:t>
            </a:r>
            <a:r>
              <a:rPr lang="en-GB" dirty="0" err="1"/>
              <a:t>kahe</a:t>
            </a:r>
            <a:r>
              <a:rPr lang="en-GB" dirty="0"/>
              <a:t> </a:t>
            </a:r>
            <a:r>
              <a:rPr lang="en-GB" dirty="0" err="1"/>
              <a:t>nädala</a:t>
            </a:r>
            <a:r>
              <a:rPr lang="en-GB" dirty="0"/>
              <a:t> </a:t>
            </a:r>
            <a:r>
              <a:rPr lang="en-GB" dirty="0" err="1"/>
              <a:t>pärast</a:t>
            </a:r>
            <a:r>
              <a:rPr lang="en-GB" dirty="0"/>
              <a:t> </a:t>
            </a:r>
            <a:r>
              <a:rPr lang="en-GB" dirty="0" err="1"/>
              <a:t>peale</a:t>
            </a:r>
            <a:r>
              <a:rPr lang="en-GB" dirty="0"/>
              <a:t> </a:t>
            </a:r>
            <a:r>
              <a:rPr lang="en-GB" dirty="0" err="1"/>
              <a:t>karja</a:t>
            </a:r>
            <a:r>
              <a:rPr lang="en-GB" dirty="0"/>
              <a:t> </a:t>
            </a:r>
            <a:r>
              <a:rPr lang="en-GB" dirty="0" err="1"/>
              <a:t>jõudmist</a:t>
            </a:r>
            <a:r>
              <a:rPr lang="en-GB" dirty="0"/>
              <a:t> </a:t>
            </a:r>
            <a:r>
              <a:rPr lang="en-GB" dirty="0" err="1"/>
              <a:t>oli</a:t>
            </a:r>
            <a:r>
              <a:rPr lang="en-GB" dirty="0"/>
              <a:t> </a:t>
            </a:r>
            <a:r>
              <a:rPr lang="en-GB" dirty="0" err="1"/>
              <a:t>haigestunud</a:t>
            </a:r>
            <a:r>
              <a:rPr lang="en-GB" dirty="0"/>
              <a:t> </a:t>
            </a:r>
            <a:r>
              <a:rPr lang="en-GB" dirty="0" err="1"/>
              <a:t>karja</a:t>
            </a:r>
            <a:r>
              <a:rPr lang="en-GB" dirty="0"/>
              <a:t> </a:t>
            </a:r>
            <a:r>
              <a:rPr lang="en-GB" dirty="0" err="1"/>
              <a:t>juurde</a:t>
            </a:r>
            <a:r>
              <a:rPr lang="en-GB" dirty="0"/>
              <a:t> </a:t>
            </a:r>
            <a:r>
              <a:rPr lang="en-GB" dirty="0" err="1"/>
              <a:t>toodud</a:t>
            </a:r>
            <a:r>
              <a:rPr lang="en-GB" dirty="0"/>
              <a:t> </a:t>
            </a:r>
            <a:r>
              <a:rPr lang="en-GB" dirty="0" err="1"/>
              <a:t>loomadest</a:t>
            </a:r>
            <a:r>
              <a:rPr lang="en-GB" dirty="0"/>
              <a:t> ca 70 %. </a:t>
            </a:r>
            <a:r>
              <a:rPr lang="en-GB" dirty="0" err="1"/>
              <a:t>Esines</a:t>
            </a:r>
            <a:r>
              <a:rPr lang="en-GB" dirty="0"/>
              <a:t> </a:t>
            </a:r>
            <a:r>
              <a:rPr lang="en-GB" dirty="0" err="1"/>
              <a:t>maha</a:t>
            </a:r>
            <a:r>
              <a:rPr lang="en-GB" dirty="0"/>
              <a:t> </a:t>
            </a:r>
            <a:r>
              <a:rPr lang="en-GB" dirty="0" err="1"/>
              <a:t>jäämisi</a:t>
            </a:r>
            <a:r>
              <a:rPr lang="en-GB" dirty="0"/>
              <a:t> ja </a:t>
            </a:r>
            <a:r>
              <a:rPr lang="en-GB" dirty="0" err="1"/>
              <a:t>raskeid</a:t>
            </a:r>
            <a:r>
              <a:rPr lang="en-GB" dirty="0"/>
              <a:t> </a:t>
            </a:r>
            <a:r>
              <a:rPr lang="en-GB" dirty="0" err="1"/>
              <a:t>kopsupõletiku</a:t>
            </a:r>
            <a:r>
              <a:rPr lang="en-GB" dirty="0"/>
              <a:t> </a:t>
            </a:r>
            <a:r>
              <a:rPr lang="en-GB" dirty="0" err="1"/>
              <a:t>sümptome</a:t>
            </a:r>
            <a:r>
              <a:rPr lang="en-GB" dirty="0"/>
              <a:t>.</a:t>
            </a:r>
          </a:p>
          <a:p>
            <a:r>
              <a:rPr lang="en-GB" dirty="0" err="1"/>
              <a:t>Haigestusid</a:t>
            </a:r>
            <a:r>
              <a:rPr lang="en-GB" dirty="0"/>
              <a:t> </a:t>
            </a:r>
            <a:r>
              <a:rPr lang="en-GB" dirty="0" err="1"/>
              <a:t>esimesed</a:t>
            </a:r>
            <a:r>
              <a:rPr lang="en-GB" dirty="0"/>
              <a:t> </a:t>
            </a:r>
            <a:r>
              <a:rPr lang="en-GB" dirty="0" err="1"/>
              <a:t>loomad</a:t>
            </a:r>
            <a:r>
              <a:rPr lang="en-GB" dirty="0"/>
              <a:t> </a:t>
            </a:r>
            <a:r>
              <a:rPr lang="en-GB" dirty="0" err="1"/>
              <a:t>karjast</a:t>
            </a:r>
            <a:r>
              <a:rPr lang="en-GB" dirty="0"/>
              <a:t> A </a:t>
            </a:r>
            <a:r>
              <a:rPr lang="en-GB" dirty="0" err="1"/>
              <a:t>ehk</a:t>
            </a:r>
            <a:r>
              <a:rPr lang="en-GB" dirty="0"/>
              <a:t> </a:t>
            </a:r>
            <a:r>
              <a:rPr lang="en-GB" dirty="0" err="1"/>
              <a:t>siis</a:t>
            </a:r>
            <a:r>
              <a:rPr lang="en-GB" dirty="0"/>
              <a:t> </a:t>
            </a:r>
            <a:r>
              <a:rPr lang="en-GB" dirty="0" err="1"/>
              <a:t>kohapealne</a:t>
            </a:r>
            <a:r>
              <a:rPr lang="en-GB" dirty="0"/>
              <a:t> </a:t>
            </a:r>
            <a:r>
              <a:rPr lang="en-GB" dirty="0" err="1"/>
              <a:t>kari</a:t>
            </a:r>
            <a:r>
              <a:rPr lang="en-GB" dirty="0"/>
              <a:t>, </a:t>
            </a:r>
            <a:r>
              <a:rPr lang="en-GB" dirty="0" err="1"/>
              <a:t>kelle</a:t>
            </a:r>
            <a:r>
              <a:rPr lang="en-GB" dirty="0"/>
              <a:t> </a:t>
            </a:r>
            <a:r>
              <a:rPr lang="en-GB" dirty="0" err="1"/>
              <a:t>juurde</a:t>
            </a:r>
            <a:r>
              <a:rPr lang="en-GB" dirty="0"/>
              <a:t> </a:t>
            </a:r>
            <a:r>
              <a:rPr lang="en-GB" dirty="0" err="1"/>
              <a:t>loomi</a:t>
            </a:r>
            <a:r>
              <a:rPr lang="en-GB" dirty="0"/>
              <a:t> </a:t>
            </a:r>
            <a:r>
              <a:rPr lang="en-GB" dirty="0" err="1"/>
              <a:t>juurde</a:t>
            </a:r>
            <a:r>
              <a:rPr lang="en-GB" dirty="0"/>
              <a:t> </a:t>
            </a:r>
            <a:r>
              <a:rPr lang="en-GB" dirty="0" err="1"/>
              <a:t>toodi</a:t>
            </a:r>
            <a:r>
              <a:rPr lang="en-GB" dirty="0"/>
              <a:t>.</a:t>
            </a:r>
            <a:endParaRPr lang="et-EE" dirty="0"/>
          </a:p>
        </p:txBody>
      </p:sp>
      <p:sp>
        <p:nvSpPr>
          <p:cNvPr id="4" name="Oval 3">
            <a:extLst>
              <a:ext uri="{FF2B5EF4-FFF2-40B4-BE49-F238E27FC236}">
                <a16:creationId xmlns:a16="http://schemas.microsoft.com/office/drawing/2014/main" id="{E78A39FB-BB5E-C1CE-44BE-08C9707F451B}"/>
              </a:ext>
            </a:extLst>
          </p:cNvPr>
          <p:cNvSpPr/>
          <p:nvPr/>
        </p:nvSpPr>
        <p:spPr>
          <a:xfrm>
            <a:off x="1200150" y="4371975"/>
            <a:ext cx="3533775"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 name="TextBox 4">
            <a:extLst>
              <a:ext uri="{FF2B5EF4-FFF2-40B4-BE49-F238E27FC236}">
                <a16:creationId xmlns:a16="http://schemas.microsoft.com/office/drawing/2014/main" id="{777957C2-A0E2-7850-6B26-4688485782E5}"/>
              </a:ext>
            </a:extLst>
          </p:cNvPr>
          <p:cNvSpPr txBox="1"/>
          <p:nvPr/>
        </p:nvSpPr>
        <p:spPr>
          <a:xfrm>
            <a:off x="1838325" y="4658409"/>
            <a:ext cx="2447925" cy="646331"/>
          </a:xfrm>
          <a:prstGeom prst="rect">
            <a:avLst/>
          </a:prstGeom>
          <a:noFill/>
        </p:spPr>
        <p:txBody>
          <a:bodyPr wrap="square" rtlCol="0">
            <a:spAutoFit/>
          </a:bodyPr>
          <a:lstStyle/>
          <a:p>
            <a:r>
              <a:rPr lang="en-GB" dirty="0" err="1"/>
              <a:t>Ostetud</a:t>
            </a:r>
            <a:r>
              <a:rPr lang="en-GB" dirty="0"/>
              <a:t> </a:t>
            </a:r>
            <a:r>
              <a:rPr lang="en-GB" dirty="0" err="1"/>
              <a:t>loomad</a:t>
            </a:r>
            <a:r>
              <a:rPr lang="en-GB" dirty="0"/>
              <a:t> B on </a:t>
            </a:r>
            <a:r>
              <a:rPr lang="en-GB" dirty="0" err="1"/>
              <a:t>kliiniliselt</a:t>
            </a:r>
            <a:r>
              <a:rPr lang="en-GB" dirty="0"/>
              <a:t> </a:t>
            </a:r>
            <a:r>
              <a:rPr lang="en-GB" dirty="0" err="1"/>
              <a:t>haiged</a:t>
            </a:r>
            <a:endParaRPr lang="et-EE" dirty="0"/>
          </a:p>
        </p:txBody>
      </p:sp>
      <p:sp>
        <p:nvSpPr>
          <p:cNvPr id="6" name="Oval 5">
            <a:extLst>
              <a:ext uri="{FF2B5EF4-FFF2-40B4-BE49-F238E27FC236}">
                <a16:creationId xmlns:a16="http://schemas.microsoft.com/office/drawing/2014/main" id="{43783E9C-F03B-6BF5-B9BD-135C06BC8397}"/>
              </a:ext>
            </a:extLst>
          </p:cNvPr>
          <p:cNvSpPr/>
          <p:nvPr/>
        </p:nvSpPr>
        <p:spPr>
          <a:xfrm>
            <a:off x="7005638" y="4371974"/>
            <a:ext cx="30480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p>
        </p:txBody>
      </p:sp>
      <p:sp>
        <p:nvSpPr>
          <p:cNvPr id="9" name="TextBox 8">
            <a:extLst>
              <a:ext uri="{FF2B5EF4-FFF2-40B4-BE49-F238E27FC236}">
                <a16:creationId xmlns:a16="http://schemas.microsoft.com/office/drawing/2014/main" id="{D19ED905-D955-3EDD-7811-77B59E798527}"/>
              </a:ext>
            </a:extLst>
          </p:cNvPr>
          <p:cNvSpPr txBox="1"/>
          <p:nvPr/>
        </p:nvSpPr>
        <p:spPr>
          <a:xfrm>
            <a:off x="7381875" y="4743450"/>
            <a:ext cx="2400300" cy="369332"/>
          </a:xfrm>
          <a:prstGeom prst="rect">
            <a:avLst/>
          </a:prstGeom>
          <a:noFill/>
        </p:spPr>
        <p:txBody>
          <a:bodyPr wrap="square" rtlCol="0">
            <a:spAutoFit/>
          </a:bodyPr>
          <a:lstStyle/>
          <a:p>
            <a:r>
              <a:rPr lang="en-GB" dirty="0"/>
              <a:t>Kari A </a:t>
            </a:r>
            <a:r>
              <a:rPr lang="en-GB" dirty="0" err="1"/>
              <a:t>haigestub</a:t>
            </a:r>
            <a:endParaRPr lang="et-EE" dirty="0"/>
          </a:p>
        </p:txBody>
      </p:sp>
    </p:spTree>
    <p:extLst>
      <p:ext uri="{BB962C8B-B14F-4D97-AF65-F5344CB8AC3E}">
        <p14:creationId xmlns:p14="http://schemas.microsoft.com/office/powerpoint/2010/main" val="283615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2D12D-196D-6D20-8F95-CCA20B04DB30}"/>
              </a:ext>
            </a:extLst>
          </p:cNvPr>
          <p:cNvSpPr>
            <a:spLocks noGrp="1"/>
          </p:cNvSpPr>
          <p:nvPr>
            <p:ph type="title"/>
          </p:nvPr>
        </p:nvSpPr>
        <p:spPr/>
        <p:txBody>
          <a:bodyPr>
            <a:normAutofit fontScale="90000"/>
          </a:bodyPr>
          <a:lstStyle/>
          <a:p>
            <a:r>
              <a:rPr lang="en-GB" dirty="0" err="1"/>
              <a:t>Bioturvalisuse</a:t>
            </a:r>
            <a:r>
              <a:rPr lang="en-GB" dirty="0"/>
              <a:t> </a:t>
            </a:r>
            <a:r>
              <a:rPr lang="en-GB" dirty="0" err="1"/>
              <a:t>eiramise</a:t>
            </a:r>
            <a:r>
              <a:rPr lang="en-GB" dirty="0"/>
              <a:t> </a:t>
            </a:r>
            <a:r>
              <a:rPr lang="en-GB" dirty="0" err="1"/>
              <a:t>näide</a:t>
            </a:r>
            <a:r>
              <a:rPr lang="en-GB" dirty="0"/>
              <a:t> </a:t>
            </a:r>
            <a:r>
              <a:rPr lang="en-GB" dirty="0" err="1"/>
              <a:t>ühest</a:t>
            </a:r>
            <a:r>
              <a:rPr lang="en-GB" dirty="0"/>
              <a:t> </a:t>
            </a:r>
            <a:r>
              <a:rPr lang="en-GB" dirty="0" err="1"/>
              <a:t>lihaveise</a:t>
            </a:r>
            <a:r>
              <a:rPr lang="en-GB" dirty="0"/>
              <a:t> </a:t>
            </a:r>
            <a:r>
              <a:rPr lang="en-GB" dirty="0" err="1"/>
              <a:t>karjast</a:t>
            </a:r>
            <a:r>
              <a:rPr lang="en-GB" dirty="0"/>
              <a:t> </a:t>
            </a:r>
            <a:r>
              <a:rPr lang="en-GB" dirty="0" err="1"/>
              <a:t>Eestis</a:t>
            </a:r>
            <a:r>
              <a:rPr lang="en-GB" dirty="0"/>
              <a:t> ja </a:t>
            </a:r>
            <a:r>
              <a:rPr lang="en-GB" dirty="0" err="1"/>
              <a:t>selle</a:t>
            </a:r>
            <a:r>
              <a:rPr lang="en-GB" dirty="0"/>
              <a:t> </a:t>
            </a:r>
            <a:r>
              <a:rPr lang="en-GB" dirty="0" err="1"/>
              <a:t>tulemused</a:t>
            </a:r>
            <a:endParaRPr lang="et-EE" dirty="0"/>
          </a:p>
        </p:txBody>
      </p:sp>
      <p:sp>
        <p:nvSpPr>
          <p:cNvPr id="3" name="Content Placeholder 2">
            <a:extLst>
              <a:ext uri="{FF2B5EF4-FFF2-40B4-BE49-F238E27FC236}">
                <a16:creationId xmlns:a16="http://schemas.microsoft.com/office/drawing/2014/main" id="{1E73398C-A5D6-9E72-32CE-265C5459C488}"/>
              </a:ext>
            </a:extLst>
          </p:cNvPr>
          <p:cNvSpPr>
            <a:spLocks noGrp="1"/>
          </p:cNvSpPr>
          <p:nvPr>
            <p:ph idx="1"/>
          </p:nvPr>
        </p:nvSpPr>
        <p:spPr/>
        <p:txBody>
          <a:bodyPr/>
          <a:lstStyle/>
          <a:p>
            <a:r>
              <a:rPr lang="en-GB" dirty="0" err="1"/>
              <a:t>Kaks</a:t>
            </a:r>
            <a:r>
              <a:rPr lang="en-GB" dirty="0"/>
              <a:t> </a:t>
            </a:r>
            <a:r>
              <a:rPr lang="en-GB" dirty="0" err="1"/>
              <a:t>kuud</a:t>
            </a:r>
            <a:r>
              <a:rPr lang="en-GB" dirty="0"/>
              <a:t> </a:t>
            </a:r>
            <a:r>
              <a:rPr lang="en-GB" dirty="0" err="1"/>
              <a:t>peale</a:t>
            </a:r>
            <a:r>
              <a:rPr lang="en-GB" dirty="0"/>
              <a:t> </a:t>
            </a:r>
            <a:r>
              <a:rPr lang="en-GB" dirty="0" err="1"/>
              <a:t>uute</a:t>
            </a:r>
            <a:r>
              <a:rPr lang="en-GB" dirty="0"/>
              <a:t> </a:t>
            </a:r>
            <a:r>
              <a:rPr lang="en-GB" dirty="0" err="1"/>
              <a:t>loomade</a:t>
            </a:r>
            <a:r>
              <a:rPr lang="en-GB" dirty="0"/>
              <a:t> </a:t>
            </a:r>
            <a:r>
              <a:rPr lang="en-GB" dirty="0" err="1"/>
              <a:t>karja</a:t>
            </a:r>
            <a:r>
              <a:rPr lang="en-GB" dirty="0"/>
              <a:t> </a:t>
            </a:r>
            <a:r>
              <a:rPr lang="en-GB" dirty="0" err="1"/>
              <a:t>toomist</a:t>
            </a:r>
            <a:r>
              <a:rPr lang="en-GB" dirty="0"/>
              <a:t> </a:t>
            </a:r>
            <a:r>
              <a:rPr lang="en-GB" dirty="0" err="1"/>
              <a:t>oli</a:t>
            </a:r>
            <a:r>
              <a:rPr lang="en-GB" dirty="0"/>
              <a:t> </a:t>
            </a:r>
            <a:r>
              <a:rPr lang="en-GB" dirty="0" err="1"/>
              <a:t>uutest</a:t>
            </a:r>
            <a:r>
              <a:rPr lang="en-GB" dirty="0"/>
              <a:t> </a:t>
            </a:r>
            <a:r>
              <a:rPr lang="en-GB" dirty="0" err="1"/>
              <a:t>loomadest</a:t>
            </a:r>
            <a:r>
              <a:rPr lang="en-GB" dirty="0"/>
              <a:t> </a:t>
            </a:r>
            <a:r>
              <a:rPr lang="en-GB" dirty="0" err="1"/>
              <a:t>hukkunud</a:t>
            </a:r>
            <a:r>
              <a:rPr lang="en-GB" dirty="0"/>
              <a:t> ca 20%, </a:t>
            </a:r>
            <a:r>
              <a:rPr lang="en-GB" dirty="0" err="1"/>
              <a:t>eelnevalt</a:t>
            </a:r>
            <a:r>
              <a:rPr lang="en-GB" dirty="0"/>
              <a:t> </a:t>
            </a:r>
            <a:r>
              <a:rPr lang="en-GB" dirty="0" err="1"/>
              <a:t>kohapeal</a:t>
            </a:r>
            <a:r>
              <a:rPr lang="en-GB" dirty="0"/>
              <a:t> </a:t>
            </a:r>
            <a:r>
              <a:rPr lang="en-GB" dirty="0" err="1"/>
              <a:t>olnud</a:t>
            </a:r>
            <a:r>
              <a:rPr lang="en-GB" dirty="0"/>
              <a:t> </a:t>
            </a:r>
            <a:r>
              <a:rPr lang="en-GB" dirty="0" err="1"/>
              <a:t>karjast</a:t>
            </a:r>
            <a:r>
              <a:rPr lang="en-GB" dirty="0"/>
              <a:t> ca 7%, </a:t>
            </a:r>
            <a:r>
              <a:rPr lang="en-GB" dirty="0" err="1"/>
              <a:t>esines</a:t>
            </a:r>
            <a:r>
              <a:rPr lang="en-GB" dirty="0"/>
              <a:t> </a:t>
            </a:r>
            <a:r>
              <a:rPr lang="en-GB" dirty="0" err="1"/>
              <a:t>aborte</a:t>
            </a:r>
            <a:r>
              <a:rPr lang="en-GB" dirty="0"/>
              <a:t>, </a:t>
            </a:r>
            <a:r>
              <a:rPr lang="en-GB" dirty="0" err="1"/>
              <a:t>pikalt</a:t>
            </a:r>
            <a:r>
              <a:rPr lang="en-GB" dirty="0"/>
              <a:t> </a:t>
            </a:r>
            <a:r>
              <a:rPr lang="en-GB" dirty="0" err="1"/>
              <a:t>vinduvaid</a:t>
            </a:r>
            <a:r>
              <a:rPr lang="en-GB" dirty="0"/>
              <a:t> </a:t>
            </a:r>
            <a:r>
              <a:rPr lang="en-GB" dirty="0" err="1"/>
              <a:t>kopsupõletikke</a:t>
            </a:r>
            <a:r>
              <a:rPr lang="en-GB" dirty="0"/>
              <a:t> ja </a:t>
            </a:r>
            <a:r>
              <a:rPr lang="en-GB" dirty="0" err="1"/>
              <a:t>loomade</a:t>
            </a:r>
            <a:r>
              <a:rPr lang="en-GB" dirty="0"/>
              <a:t> </a:t>
            </a:r>
            <a:r>
              <a:rPr lang="en-GB" dirty="0" err="1"/>
              <a:t>kängu</a:t>
            </a:r>
            <a:r>
              <a:rPr lang="en-GB" dirty="0"/>
              <a:t> </a:t>
            </a:r>
            <a:r>
              <a:rPr lang="en-GB" dirty="0" err="1"/>
              <a:t>jäämist</a:t>
            </a:r>
            <a:r>
              <a:rPr lang="en-GB" dirty="0"/>
              <a:t>.</a:t>
            </a:r>
          </a:p>
          <a:p>
            <a:endParaRPr lang="en-GB" dirty="0"/>
          </a:p>
          <a:p>
            <a:r>
              <a:rPr lang="en-GB" dirty="0" err="1"/>
              <a:t>Karja</a:t>
            </a:r>
            <a:r>
              <a:rPr lang="en-GB" dirty="0"/>
              <a:t> </a:t>
            </a:r>
            <a:r>
              <a:rPr lang="en-GB" dirty="0" err="1"/>
              <a:t>omanik</a:t>
            </a:r>
            <a:r>
              <a:rPr lang="en-GB" dirty="0"/>
              <a:t> </a:t>
            </a:r>
            <a:r>
              <a:rPr lang="en-GB" dirty="0" err="1"/>
              <a:t>hindab</a:t>
            </a:r>
            <a:r>
              <a:rPr lang="en-GB" dirty="0"/>
              <a:t> </a:t>
            </a:r>
            <a:r>
              <a:rPr lang="en-GB" dirty="0" err="1"/>
              <a:t>tekkinud</a:t>
            </a:r>
            <a:r>
              <a:rPr lang="en-GB" dirty="0"/>
              <a:t> </a:t>
            </a:r>
            <a:r>
              <a:rPr lang="en-GB" dirty="0" err="1"/>
              <a:t>kahjusid</a:t>
            </a:r>
            <a:r>
              <a:rPr lang="en-GB" dirty="0"/>
              <a:t> 70 000 euro </a:t>
            </a:r>
            <a:r>
              <a:rPr lang="en-GB" dirty="0" err="1"/>
              <a:t>vääriliseks</a:t>
            </a:r>
            <a:r>
              <a:rPr lang="en-GB" dirty="0"/>
              <a:t>. </a:t>
            </a:r>
          </a:p>
          <a:p>
            <a:endParaRPr lang="en-GB" dirty="0"/>
          </a:p>
          <a:p>
            <a:r>
              <a:rPr lang="en-GB" dirty="0"/>
              <a:t>AGA MIS JUHTUS, ET SEE KÕIK NII LÄKS?</a:t>
            </a:r>
            <a:endParaRPr lang="et-EE" dirty="0"/>
          </a:p>
        </p:txBody>
      </p:sp>
    </p:spTree>
    <p:extLst>
      <p:ext uri="{BB962C8B-B14F-4D97-AF65-F5344CB8AC3E}">
        <p14:creationId xmlns:p14="http://schemas.microsoft.com/office/powerpoint/2010/main" val="25873049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560</TotalTime>
  <Words>2496</Words>
  <Application>Microsoft Office PowerPoint</Application>
  <PresentationFormat>Widescreen</PresentationFormat>
  <Paragraphs>187</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Trebuchet MS</vt:lpstr>
      <vt:lpstr>var(--h1_typography-font-family)</vt:lpstr>
      <vt:lpstr>Wingdings 3</vt:lpstr>
      <vt:lpstr>Facet</vt:lpstr>
      <vt:lpstr>Bioohutuskava koostamine ja rakendamine mäletsejatele </vt:lpstr>
      <vt:lpstr>Bioohutus ehk bioturvalisus</vt:lpstr>
      <vt:lpstr>Bioturvalisuse olulisus</vt:lpstr>
      <vt:lpstr>Bioturvalisuse olulisus</vt:lpstr>
      <vt:lpstr>Bioturvalisuse eiramise näide ühest lihaveise karjast Eestis ja selle tulemused</vt:lpstr>
      <vt:lpstr>Bioturvalisuse eiramise näide ühest lihaveise karjast Eestis ja selle tulemused</vt:lpstr>
      <vt:lpstr>Bioturvalisuse eiramise näide ühest lihaveise karjast Eestis ja selle tulemused</vt:lpstr>
      <vt:lpstr>Bioturvalisuse eiramise näide ühest lihaveise karjast Eestis ja selle tulemused</vt:lpstr>
      <vt:lpstr>Bioturvalisuse eiramise näide ühest lihaveise karjast Eestis ja selle tulemused</vt:lpstr>
      <vt:lpstr>Aga mis siis juhtus?</vt:lpstr>
      <vt:lpstr>Eelneva näite moraal..</vt:lpstr>
      <vt:lpstr>Nakkushaiguste seire on üks bioohutuse alustaladest</vt:lpstr>
      <vt:lpstr>Nakkushaiguste seire on üks bioohutuse alustaladest</vt:lpstr>
      <vt:lpstr>Nakkushaiuste seire on bioohutuse üks alustaladest </vt:lpstr>
      <vt:lpstr>Enamlevinud nakkushaigused veistel</vt:lpstr>
      <vt:lpstr>Enamlevinud nakkushaigused veistel</vt:lpstr>
      <vt:lpstr>Nakkushaigused lammastel ja kitsedel</vt:lpstr>
      <vt:lpstr>Nakkushaigused lammastel ja kitsedel</vt:lpstr>
      <vt:lpstr>Nakkushaiguste levikust farmides</vt:lpstr>
      <vt:lpstr>Nakkushaiguste levikust farmides </vt:lpstr>
      <vt:lpstr>Kuidas bioohutuskavad aitavad vähendada haiguste leviku riski</vt:lpstr>
      <vt:lpstr>PowerPoint Presentation</vt:lpstr>
      <vt:lpstr>PowerPoint Presentation</vt:lpstr>
      <vt:lpstr>Bioohutuskava koostamisest</vt:lpstr>
      <vt:lpstr>Bioohutuskava koostamisest</vt:lpstr>
      <vt:lpstr>Bioohutuskava koostamisest</vt:lpstr>
      <vt:lpstr>Bioohutuskavade loomisest</vt:lpstr>
      <vt:lpstr>Bioohutuskava koostamisest</vt:lpstr>
      <vt:lpstr>PowerPoint Presentation</vt:lpstr>
      <vt:lpstr>Välisbioturvalisus</vt:lpstr>
      <vt:lpstr>Välisbioturvalisus  </vt:lpstr>
      <vt:lpstr>Välisbioturvalisus </vt:lpstr>
      <vt:lpstr>Nakkushaiguste karja toomise viisid</vt:lpstr>
      <vt:lpstr>Nakkushaiguste karja toomise viisid</vt:lpstr>
      <vt:lpstr>Nakkushaiguste karja toomise viisid</vt:lpstr>
      <vt:lpstr>Söödad</vt:lpstr>
      <vt:lpstr>Söödad</vt:lpstr>
      <vt:lpstr>Söödad</vt:lpstr>
      <vt:lpstr>Transpordivahendid</vt:lpstr>
      <vt:lpstr>Transpordivahendid</vt:lpstr>
      <vt:lpstr>Töövahendid</vt:lpstr>
      <vt:lpstr>Desovahendid</vt:lpstr>
      <vt:lpstr>Farmitöötajad</vt:lpstr>
      <vt:lpstr>Loomad ja linnud</vt:lpstr>
      <vt:lpstr>Sisebioturvalisus</vt:lpstr>
      <vt:lpstr>Nakkusallikad farmis</vt:lpstr>
      <vt:lpstr>Nakkusallikad farmis</vt:lpstr>
      <vt:lpstr>Nakkuste leviku ohjamine farmis</vt:lpstr>
      <vt:lpstr>Nakkuse leviku ohjamine farmis</vt:lpstr>
      <vt:lpstr>Vaktsineerimine</vt:lpstr>
      <vt:lpstr>Kasutatud materjalid</vt:lpstr>
      <vt:lpstr>Tänan kuulamast!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Vallo</dc:creator>
  <cp:lastModifiedBy>Vallo</cp:lastModifiedBy>
  <cp:revision>32</cp:revision>
  <dcterms:created xsi:type="dcterms:W3CDTF">2022-11-07T11:00:51Z</dcterms:created>
  <dcterms:modified xsi:type="dcterms:W3CDTF">2022-11-07T20:26:09Z</dcterms:modified>
</cp:coreProperties>
</file>